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Proxima Nova"/>
      <p:regular r:id="rId37"/>
      <p:bold r:id="rId38"/>
      <p:italic r:id="rId39"/>
      <p:boldItalic r:id="rId40"/>
    </p:embeddedFon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ACA9FC-BECA-43D7-B27E-2746031C31CE}">
  <a:tblStyle styleId="{41ACA9FC-BECA-43D7-B27E-2746031C31CE}"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76ce76cfc_0_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876ce76cfc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876ce76cfc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76ce76cfc_0_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876ce76cfc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876ce76cfc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76ce76cfc_0_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876ce76cfc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876ce76cfc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76ce76cfc_0_1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876ce76cfc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876ce76cfc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76ce76cfc_0_1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876ce76cfc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876ce76cfc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76ce76cfc_0_1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876ce76cfc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876ce76cfc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5d8bf99d4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85d8bf99d4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85d8bf99d4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5d8bf99d4_0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85d8bf99d4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85d8bf99d4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76ce76cfc_0_1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876ce76cfc_0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876ce76cfc_0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5d8bf99d4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85d8bf99d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85d8bf99d4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7de787bcf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77de787bcf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77de787bcf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5d8bf99d4_0_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85d8bf99d4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g85d8bf99d4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5d8bf99d4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85d8bf99d4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85d8bf99d4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5d8bf99d4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85d8bf99d4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g85d8bf99d4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85d8bf99d4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85d8bf99d4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85d8bf99d4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85d8bf99d4_0_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85d8bf99d4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85d8bf99d4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5d8bf99d4_0_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85d8bf99d4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85d8bf99d4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85d8bf99d4_0_1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85d8bf99d4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g85d8bf99d4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85d8bf99d4_0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85d8bf99d4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85d8bf99d4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5d8bf99d4_0_1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85d8bf99d4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85d8bf99d4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77de787bcf_0_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77de787bcf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5" name="Google Shape;585;g77de787bcf_0_3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76ce76cfc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876ce76cfc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876ce76cfc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77de787bcf_0_3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91" name="Google Shape;591;g77de787bcf_0_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4641959a8b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98" name="Google Shape;598;g24641959a8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76ce76cfc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876ce76cfc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876ce76cfc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76ce76cfc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876ce76cfc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876ce76cfc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76ce76cfc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876ce76cfc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876ce76cfc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76ce76cfc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876ce76cfc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876ce76cfc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76ce76cfc_0_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876ce76cfc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876ce76cfc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76ce76cfc_0_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876ce76cfc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876ce76cfc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8" name="Shape 18"/>
        <p:cNvGrpSpPr/>
        <p:nvPr/>
      </p:nvGrpSpPr>
      <p:grpSpPr>
        <a:xfrm>
          <a:off x="0" y="0"/>
          <a:ext cx="0" cy="0"/>
          <a:chOff x="0" y="0"/>
          <a:chExt cx="0" cy="0"/>
        </a:xfrm>
      </p:grpSpPr>
      <p:sp>
        <p:nvSpPr>
          <p:cNvPr id="19" name="Google Shape;19;p2"/>
          <p:cNvSpPr/>
          <p:nvPr/>
        </p:nvSpPr>
        <p:spPr>
          <a:xfrm flipH="1" rot="10800000">
            <a:off x="1525" y="575"/>
            <a:ext cx="2220900" cy="2301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0" name="Google Shape;20;p2"/>
          <p:cNvGrpSpPr/>
          <p:nvPr/>
        </p:nvGrpSpPr>
        <p:grpSpPr>
          <a:xfrm>
            <a:off x="-1300" y="52"/>
            <a:ext cx="9146775" cy="6857929"/>
            <a:chOff x="-1300" y="52"/>
            <a:chExt cx="9146775" cy="6857929"/>
          </a:xfrm>
        </p:grpSpPr>
        <p:sp>
          <p:nvSpPr>
            <p:cNvPr id="21" name="Google Shape;21;p2"/>
            <p:cNvSpPr/>
            <p:nvPr/>
          </p:nvSpPr>
          <p:spPr>
            <a:xfrm>
              <a:off x="1028075" y="52"/>
              <a:ext cx="8117400" cy="12474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2" name="Google Shape;22;p2"/>
            <p:cNvGrpSpPr/>
            <p:nvPr/>
          </p:nvGrpSpPr>
          <p:grpSpPr>
            <a:xfrm rot="10800000">
              <a:off x="-1300" y="4051474"/>
              <a:ext cx="9143950" cy="2806507"/>
              <a:chOff x="0" y="275"/>
              <a:chExt cx="9143950" cy="381817"/>
            </a:xfrm>
          </p:grpSpPr>
          <p:sp>
            <p:nvSpPr>
              <p:cNvPr id="23" name="Google Shape;23;p2"/>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4" name="Google Shape;24;p2"/>
              <p:cNvSpPr/>
              <p:nvPr/>
            </p:nvSpPr>
            <p:spPr>
              <a:xfrm flipH="1" rot="10800000">
                <a:off x="0" y="492"/>
                <a:ext cx="2348100" cy="3816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5" name="Google Shape;25;p2"/>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6" name="Google Shape;26;p2"/>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7" name="Google Shape;27;p2"/>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paso">
  <p:cSld name="Filmina - Repaso">
    <p:spTree>
      <p:nvGrpSpPr>
        <p:cNvPr id="108" name="Shape 108"/>
        <p:cNvGrpSpPr/>
        <p:nvPr/>
      </p:nvGrpSpPr>
      <p:grpSpPr>
        <a:xfrm>
          <a:off x="0" y="0"/>
          <a:ext cx="0" cy="0"/>
          <a:chOff x="0" y="0"/>
          <a:chExt cx="0" cy="0"/>
        </a:xfrm>
      </p:grpSpPr>
      <p:sp>
        <p:nvSpPr>
          <p:cNvPr id="109" name="Google Shape;109;p11"/>
          <p:cNvSpPr/>
          <p:nvPr/>
        </p:nvSpPr>
        <p:spPr>
          <a:xfrm>
            <a:off x="-25" y="6754950"/>
            <a:ext cx="9144000" cy="1461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10" name="Google Shape;110;p11"/>
          <p:cNvSpPr/>
          <p:nvPr/>
        </p:nvSpPr>
        <p:spPr>
          <a:xfrm flipH="1">
            <a:off x="8440500" y="6615100"/>
            <a:ext cx="703500" cy="2859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11" name="Google Shape;111;p1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1"/>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3" name="Google Shape;113;p11"/>
          <p:cNvGrpSpPr/>
          <p:nvPr/>
        </p:nvGrpSpPr>
        <p:grpSpPr>
          <a:xfrm>
            <a:off x="0" y="275"/>
            <a:ext cx="9143950" cy="480375"/>
            <a:chOff x="0" y="275"/>
            <a:chExt cx="9143950" cy="480375"/>
          </a:xfrm>
        </p:grpSpPr>
        <p:sp>
          <p:nvSpPr>
            <p:cNvPr id="114" name="Google Shape;114;p11"/>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15" name="Google Shape;115;p11"/>
            <p:cNvSpPr/>
            <p:nvPr/>
          </p:nvSpPr>
          <p:spPr>
            <a:xfrm flipH="1" rot="10800000">
              <a:off x="0" y="350"/>
              <a:ext cx="1098000" cy="480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116" name="Google Shape;116;p11"/>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
        <p:nvSpPr>
          <p:cNvPr id="117" name="Google Shape;117;p11"/>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18" name="Shape 118"/>
        <p:cNvGrpSpPr/>
        <p:nvPr/>
      </p:nvGrpSpPr>
      <p:grpSpPr>
        <a:xfrm>
          <a:off x="0" y="0"/>
          <a:ext cx="0" cy="0"/>
          <a:chOff x="0" y="0"/>
          <a:chExt cx="0" cy="0"/>
        </a:xfrm>
      </p:grpSpPr>
      <p:sp>
        <p:nvSpPr>
          <p:cNvPr id="119" name="Google Shape;119;p12"/>
          <p:cNvSpPr txBox="1"/>
          <p:nvPr>
            <p:ph type="title"/>
          </p:nvPr>
        </p:nvSpPr>
        <p:spPr>
          <a:xfrm>
            <a:off x="623888" y="1176339"/>
            <a:ext cx="7886700" cy="2852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2"/>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21" name="Google Shape;121;p12"/>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12"/>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90400"/>
            <a:ext cx="7886700" cy="1101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13"/>
          <p:cNvSpPr txBox="1"/>
          <p:nvPr>
            <p:ph idx="1" type="body"/>
          </p:nvPr>
        </p:nvSpPr>
        <p:spPr>
          <a:xfrm>
            <a:off x="6286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7" name="Google Shape;127;p13"/>
          <p:cNvSpPr txBox="1"/>
          <p:nvPr>
            <p:ph idx="2" type="body"/>
          </p:nvPr>
        </p:nvSpPr>
        <p:spPr>
          <a:xfrm>
            <a:off x="46291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13"/>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13"/>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1" name="Shape 131"/>
        <p:cNvGrpSpPr/>
        <p:nvPr/>
      </p:nvGrpSpPr>
      <p:grpSpPr>
        <a:xfrm>
          <a:off x="0" y="0"/>
          <a:ext cx="0" cy="0"/>
          <a:chOff x="0" y="0"/>
          <a:chExt cx="0" cy="0"/>
        </a:xfrm>
      </p:grpSpPr>
      <p:sp>
        <p:nvSpPr>
          <p:cNvPr id="132" name="Google Shape;132;p14"/>
          <p:cNvSpPr txBox="1"/>
          <p:nvPr>
            <p:ph type="title"/>
          </p:nvPr>
        </p:nvSpPr>
        <p:spPr>
          <a:xfrm>
            <a:off x="782241" y="124200"/>
            <a:ext cx="7886700" cy="1077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14"/>
          <p:cNvSpPr txBox="1"/>
          <p:nvPr>
            <p:ph idx="1" type="body"/>
          </p:nvPr>
        </p:nvSpPr>
        <p:spPr>
          <a:xfrm>
            <a:off x="629850" y="1077576"/>
            <a:ext cx="3868200" cy="2509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4" name="Google Shape;134;p14"/>
          <p:cNvSpPr txBox="1"/>
          <p:nvPr>
            <p:ph idx="2" type="body"/>
          </p:nvPr>
        </p:nvSpPr>
        <p:spPr>
          <a:xfrm>
            <a:off x="629850" y="3647181"/>
            <a:ext cx="3868200" cy="2917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5" name="Google Shape;135;p14"/>
          <p:cNvSpPr txBox="1"/>
          <p:nvPr>
            <p:ph idx="3" type="body"/>
          </p:nvPr>
        </p:nvSpPr>
        <p:spPr>
          <a:xfrm>
            <a:off x="4629150" y="1077576"/>
            <a:ext cx="3887400" cy="2509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6" name="Google Shape;136;p14"/>
          <p:cNvSpPr txBox="1"/>
          <p:nvPr>
            <p:ph idx="4" type="body"/>
          </p:nvPr>
        </p:nvSpPr>
        <p:spPr>
          <a:xfrm>
            <a:off x="4629154" y="3647181"/>
            <a:ext cx="3887400" cy="2917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7" name="Google Shape;137;p14"/>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9" name="Google Shape;139;p14"/>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0" name="Shape 140"/>
        <p:cNvGrpSpPr/>
        <p:nvPr/>
      </p:nvGrpSpPr>
      <p:grpSpPr>
        <a:xfrm>
          <a:off x="0" y="0"/>
          <a:ext cx="0" cy="0"/>
          <a:chOff x="0" y="0"/>
          <a:chExt cx="0" cy="0"/>
        </a:xfrm>
      </p:grpSpPr>
      <p:sp>
        <p:nvSpPr>
          <p:cNvPr id="141" name="Google Shape;141;p15"/>
          <p:cNvSpPr txBox="1"/>
          <p:nvPr>
            <p:ph type="title"/>
          </p:nvPr>
        </p:nvSpPr>
        <p:spPr>
          <a:xfrm>
            <a:off x="628650" y="900000"/>
            <a:ext cx="7886700" cy="11391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5"/>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15"/>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pacio en blanco" showMasterSp="0">
  <p:cSld name="Espacio en blanco">
    <p:spTree>
      <p:nvGrpSpPr>
        <p:cNvPr id="145" name="Shape 145"/>
        <p:cNvGrpSpPr/>
        <p:nvPr/>
      </p:nvGrpSpPr>
      <p:grpSpPr>
        <a:xfrm>
          <a:off x="0" y="0"/>
          <a:ext cx="0" cy="0"/>
          <a:chOff x="0" y="0"/>
          <a:chExt cx="0" cy="0"/>
        </a:xfrm>
      </p:grpSpPr>
      <p:sp>
        <p:nvSpPr>
          <p:cNvPr id="146" name="Google Shape;146;p16"/>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1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48" name="Shape 148"/>
        <p:cNvGrpSpPr/>
        <p:nvPr/>
      </p:nvGrpSpPr>
      <p:grpSpPr>
        <a:xfrm>
          <a:off x="0" y="0"/>
          <a:ext cx="0" cy="0"/>
          <a:chOff x="0" y="0"/>
          <a:chExt cx="0" cy="0"/>
        </a:xfrm>
      </p:grpSpPr>
      <p:sp>
        <p:nvSpPr>
          <p:cNvPr id="149" name="Google Shape;149;p17"/>
          <p:cNvSpPr txBox="1"/>
          <p:nvPr>
            <p:ph type="title"/>
          </p:nvPr>
        </p:nvSpPr>
        <p:spPr>
          <a:xfrm>
            <a:off x="629841" y="987426"/>
            <a:ext cx="2949300" cy="10701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7"/>
          <p:cNvSpPr txBox="1"/>
          <p:nvPr>
            <p:ph idx="1" type="body"/>
          </p:nvPr>
        </p:nvSpPr>
        <p:spPr>
          <a:xfrm>
            <a:off x="3887391" y="987426"/>
            <a:ext cx="4629300" cy="54897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51" name="Google Shape;151;p17"/>
          <p:cNvSpPr txBox="1"/>
          <p:nvPr>
            <p:ph idx="2" type="body"/>
          </p:nvPr>
        </p:nvSpPr>
        <p:spPr>
          <a:xfrm>
            <a:off x="629841" y="2057400"/>
            <a:ext cx="2949300" cy="4419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2" name="Google Shape;152;p17"/>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1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7"/>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5" name="Shape 155"/>
        <p:cNvGrpSpPr/>
        <p:nvPr/>
      </p:nvGrpSpPr>
      <p:grpSpPr>
        <a:xfrm>
          <a:off x="0" y="0"/>
          <a:ext cx="0" cy="0"/>
          <a:chOff x="0" y="0"/>
          <a:chExt cx="0" cy="0"/>
        </a:xfrm>
      </p:grpSpPr>
      <p:sp>
        <p:nvSpPr>
          <p:cNvPr id="156" name="Google Shape;156;p18"/>
          <p:cNvSpPr txBox="1"/>
          <p:nvPr>
            <p:ph type="title"/>
          </p:nvPr>
        </p:nvSpPr>
        <p:spPr>
          <a:xfrm>
            <a:off x="629841" y="1032932"/>
            <a:ext cx="2949300" cy="10245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18"/>
          <p:cNvSpPr txBox="1"/>
          <p:nvPr>
            <p:ph idx="1" type="body"/>
          </p:nvPr>
        </p:nvSpPr>
        <p:spPr>
          <a:xfrm>
            <a:off x="629841" y="2057400"/>
            <a:ext cx="2949300" cy="40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8" name="Google Shape;158;p18"/>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9" name="Google Shape;159;p1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18"/>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1" name="Shape 161"/>
        <p:cNvGrpSpPr/>
        <p:nvPr/>
      </p:nvGrpSpPr>
      <p:grpSpPr>
        <a:xfrm>
          <a:off x="0" y="0"/>
          <a:ext cx="0" cy="0"/>
          <a:chOff x="0" y="0"/>
          <a:chExt cx="0" cy="0"/>
        </a:xfrm>
      </p:grpSpPr>
      <p:sp>
        <p:nvSpPr>
          <p:cNvPr id="162" name="Google Shape;162;p19"/>
          <p:cNvSpPr txBox="1"/>
          <p:nvPr>
            <p:ph type="title"/>
          </p:nvPr>
        </p:nvSpPr>
        <p:spPr>
          <a:xfrm>
            <a:off x="628650" y="200400"/>
            <a:ext cx="7886700" cy="1101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19"/>
          <p:cNvSpPr txBox="1"/>
          <p:nvPr>
            <p:ph idx="1" type="body"/>
          </p:nvPr>
        </p:nvSpPr>
        <p:spPr>
          <a:xfrm rot="5400000">
            <a:off x="2396400" y="392250"/>
            <a:ext cx="43512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1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9"/>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67" name="Shape 167"/>
        <p:cNvGrpSpPr/>
        <p:nvPr/>
      </p:nvGrpSpPr>
      <p:grpSpPr>
        <a:xfrm>
          <a:off x="0" y="0"/>
          <a:ext cx="0" cy="0"/>
          <a:chOff x="0" y="0"/>
          <a:chExt cx="0" cy="0"/>
        </a:xfrm>
      </p:grpSpPr>
      <p:sp>
        <p:nvSpPr>
          <p:cNvPr id="168" name="Google Shape;168;p20"/>
          <p:cNvSpPr txBox="1"/>
          <p:nvPr>
            <p:ph type="title"/>
          </p:nvPr>
        </p:nvSpPr>
        <p:spPr>
          <a:xfrm rot="5400000">
            <a:off x="4646700" y="2707050"/>
            <a:ext cx="5765700" cy="19716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20"/>
          <p:cNvSpPr txBox="1"/>
          <p:nvPr>
            <p:ph idx="1" type="body"/>
          </p:nvPr>
        </p:nvSpPr>
        <p:spPr>
          <a:xfrm rot="5400000">
            <a:off x="646125" y="792450"/>
            <a:ext cx="57657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0" name="Google Shape;170;p20"/>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1" name="Google Shape;171;p2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0"/>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400">
                <a:solidFill>
                  <a:schemeClr val="lt1"/>
                </a:solidFill>
              </a:rPr>
              <a:t>MFS</a:t>
            </a:r>
            <a:endParaRPr b="1" sz="24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 name="Shape 28"/>
        <p:cNvGrpSpPr/>
        <p:nvPr/>
      </p:nvGrpSpPr>
      <p:grpSpPr>
        <a:xfrm>
          <a:off x="0" y="0"/>
          <a:ext cx="0" cy="0"/>
          <a:chOff x="0" y="0"/>
          <a:chExt cx="0" cy="0"/>
        </a:xfrm>
      </p:grpSpPr>
      <p:grpSp>
        <p:nvGrpSpPr>
          <p:cNvPr id="29" name="Google Shape;29;p3"/>
          <p:cNvGrpSpPr/>
          <p:nvPr/>
        </p:nvGrpSpPr>
        <p:grpSpPr>
          <a:xfrm>
            <a:off x="0" y="275"/>
            <a:ext cx="9143950" cy="480375"/>
            <a:chOff x="0" y="275"/>
            <a:chExt cx="9143950" cy="480375"/>
          </a:xfrm>
        </p:grpSpPr>
        <p:sp>
          <p:nvSpPr>
            <p:cNvPr id="30" name="Google Shape;30;p3"/>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1" name="Google Shape;31;p3"/>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32" name="Google Shape;32;p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3"/>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 name="Google Shape;35;p3"/>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CFS</a:t>
            </a:r>
            <a:endParaRPr b="1" sz="24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1">
  <p:cSld name="Título - Ejercicios_1">
    <p:spTree>
      <p:nvGrpSpPr>
        <p:cNvPr id="173" name="Shape 173"/>
        <p:cNvGrpSpPr/>
        <p:nvPr/>
      </p:nvGrpSpPr>
      <p:grpSpPr>
        <a:xfrm>
          <a:off x="0" y="0"/>
          <a:ext cx="0" cy="0"/>
          <a:chOff x="0" y="0"/>
          <a:chExt cx="0" cy="0"/>
        </a:xfrm>
      </p:grpSpPr>
      <p:sp>
        <p:nvSpPr>
          <p:cNvPr id="174" name="Google Shape;174;p21"/>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75" name="Google Shape;175;p21"/>
          <p:cNvGrpSpPr/>
          <p:nvPr/>
        </p:nvGrpSpPr>
        <p:grpSpPr>
          <a:xfrm>
            <a:off x="-1300" y="52"/>
            <a:ext cx="9146775" cy="6857929"/>
            <a:chOff x="-1300" y="52"/>
            <a:chExt cx="9146775" cy="6857929"/>
          </a:xfrm>
        </p:grpSpPr>
        <p:sp>
          <p:nvSpPr>
            <p:cNvPr id="176" name="Google Shape;176;p21"/>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177" name="Google Shape;177;p21"/>
            <p:cNvGrpSpPr/>
            <p:nvPr/>
          </p:nvGrpSpPr>
          <p:grpSpPr>
            <a:xfrm rot="10800000">
              <a:off x="-1300" y="4051474"/>
              <a:ext cx="9143950" cy="2806507"/>
              <a:chOff x="0" y="275"/>
              <a:chExt cx="9143950" cy="381817"/>
            </a:xfrm>
          </p:grpSpPr>
          <p:sp>
            <p:nvSpPr>
              <p:cNvPr id="178" name="Google Shape;178;p21"/>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79" name="Google Shape;179;p21"/>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80" name="Google Shape;180;p21"/>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1" name="Google Shape;181;p21"/>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182" name="Google Shape;182;p21"/>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1">
  <p:cSld name="Título - Resolución_1">
    <p:spTree>
      <p:nvGrpSpPr>
        <p:cNvPr id="183" name="Shape 183"/>
        <p:cNvGrpSpPr/>
        <p:nvPr/>
      </p:nvGrpSpPr>
      <p:grpSpPr>
        <a:xfrm>
          <a:off x="0" y="0"/>
          <a:ext cx="0" cy="0"/>
          <a:chOff x="0" y="0"/>
          <a:chExt cx="0" cy="0"/>
        </a:xfrm>
      </p:grpSpPr>
      <p:sp>
        <p:nvSpPr>
          <p:cNvPr id="184" name="Google Shape;184;p22"/>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85" name="Google Shape;185;p22"/>
          <p:cNvGrpSpPr/>
          <p:nvPr/>
        </p:nvGrpSpPr>
        <p:grpSpPr>
          <a:xfrm>
            <a:off x="-1300" y="52"/>
            <a:ext cx="9146775" cy="6857929"/>
            <a:chOff x="-1300" y="52"/>
            <a:chExt cx="9146775" cy="6857929"/>
          </a:xfrm>
        </p:grpSpPr>
        <p:sp>
          <p:nvSpPr>
            <p:cNvPr id="186" name="Google Shape;186;p22"/>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187" name="Google Shape;187;p22"/>
            <p:cNvGrpSpPr/>
            <p:nvPr/>
          </p:nvGrpSpPr>
          <p:grpSpPr>
            <a:xfrm rot="10800000">
              <a:off x="-1300" y="4051474"/>
              <a:ext cx="9143950" cy="2806507"/>
              <a:chOff x="0" y="275"/>
              <a:chExt cx="9143950" cy="381817"/>
            </a:xfrm>
          </p:grpSpPr>
          <p:sp>
            <p:nvSpPr>
              <p:cNvPr id="188" name="Google Shape;188;p22"/>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89" name="Google Shape;189;p22"/>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90" name="Google Shape;190;p22"/>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1" name="Google Shape;191;p22"/>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Clr>
                <a:schemeClr val="dk1"/>
              </a:buClr>
              <a:buSzPts val="1100"/>
              <a:buFont typeface="Arial"/>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192" name="Google Shape;192;p22"/>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1">
  <p:cSld name="Título - Repaso_1">
    <p:spTree>
      <p:nvGrpSpPr>
        <p:cNvPr id="193" name="Shape 193"/>
        <p:cNvGrpSpPr/>
        <p:nvPr/>
      </p:nvGrpSpPr>
      <p:grpSpPr>
        <a:xfrm>
          <a:off x="0" y="0"/>
          <a:ext cx="0" cy="0"/>
          <a:chOff x="0" y="0"/>
          <a:chExt cx="0" cy="0"/>
        </a:xfrm>
      </p:grpSpPr>
      <p:sp>
        <p:nvSpPr>
          <p:cNvPr id="194" name="Google Shape;194;p23"/>
          <p:cNvSpPr txBox="1"/>
          <p:nvPr/>
        </p:nvSpPr>
        <p:spPr>
          <a:xfrm>
            <a:off x="4650375" y="1114700"/>
            <a:ext cx="43194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rgbClr val="FFFFFF"/>
                </a:solidFill>
              </a:rPr>
              <a:t>CFP</a:t>
            </a:r>
            <a:endParaRPr b="1" sz="4800">
              <a:solidFill>
                <a:srgbClr val="FFFFFF"/>
              </a:solidFill>
            </a:endParaRPr>
          </a:p>
          <a:p>
            <a:pPr indent="0" lvl="0" marL="0" rtl="0" algn="l">
              <a:spcBef>
                <a:spcPts val="0"/>
              </a:spcBef>
              <a:spcAft>
                <a:spcPts val="0"/>
              </a:spcAft>
              <a:buNone/>
            </a:pPr>
            <a:r>
              <a:rPr b="1" lang="en-US" sz="3600">
                <a:solidFill>
                  <a:srgbClr val="FFFFFF"/>
                </a:solidFill>
              </a:rPr>
              <a:t>Programador </a:t>
            </a:r>
            <a:endParaRPr b="1" sz="3600">
              <a:solidFill>
                <a:srgbClr val="FFFFFF"/>
              </a:solidFill>
            </a:endParaRPr>
          </a:p>
          <a:p>
            <a:pPr indent="0" lvl="0" marL="0" rtl="0" algn="l">
              <a:spcBef>
                <a:spcPts val="0"/>
              </a:spcBef>
              <a:spcAft>
                <a:spcPts val="0"/>
              </a:spcAft>
              <a:buNone/>
            </a:pPr>
            <a:r>
              <a:rPr b="1" lang="en-US" sz="3600">
                <a:solidFill>
                  <a:srgbClr val="FFFFFF"/>
                </a:solidFill>
              </a:rPr>
              <a:t>full-stack</a:t>
            </a:r>
            <a:endParaRPr b="1" sz="3600">
              <a:solidFill>
                <a:srgbClr val="FFFFFF"/>
              </a:solidFill>
            </a:endParaRPr>
          </a:p>
        </p:txBody>
      </p:sp>
      <p:sp>
        <p:nvSpPr>
          <p:cNvPr id="195" name="Google Shape;195;p23"/>
          <p:cNvSpPr/>
          <p:nvPr/>
        </p:nvSpPr>
        <p:spPr>
          <a:xfrm>
            <a:off x="-2825" y="0"/>
            <a:ext cx="9147000" cy="7365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nvGrpSpPr>
          <p:cNvPr id="196" name="Google Shape;196;p23"/>
          <p:cNvGrpSpPr/>
          <p:nvPr/>
        </p:nvGrpSpPr>
        <p:grpSpPr>
          <a:xfrm>
            <a:off x="-1300" y="52"/>
            <a:ext cx="9146775" cy="6857929"/>
            <a:chOff x="-1300" y="52"/>
            <a:chExt cx="9146775" cy="6857929"/>
          </a:xfrm>
        </p:grpSpPr>
        <p:sp>
          <p:nvSpPr>
            <p:cNvPr id="197" name="Google Shape;197;p23"/>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98" name="Google Shape;198;p23"/>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99" name="Google Shape;199;p23"/>
            <p:cNvGrpSpPr/>
            <p:nvPr/>
          </p:nvGrpSpPr>
          <p:grpSpPr>
            <a:xfrm rot="10800000">
              <a:off x="-1300" y="4051474"/>
              <a:ext cx="9143950" cy="2806507"/>
              <a:chOff x="0" y="275"/>
              <a:chExt cx="9143950" cy="381817"/>
            </a:xfrm>
          </p:grpSpPr>
          <p:sp>
            <p:nvSpPr>
              <p:cNvPr id="200" name="Google Shape;200;p23"/>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01" name="Google Shape;201;p23"/>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02" name="Google Shape;202;p23"/>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03" name="Google Shape;203;p23"/>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04" name="Google Shape;204;p23"/>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onceptos 1">
  <p:cSld name="Título - Conceptos_1">
    <p:spTree>
      <p:nvGrpSpPr>
        <p:cNvPr id="205" name="Shape 205"/>
        <p:cNvGrpSpPr/>
        <p:nvPr/>
      </p:nvGrpSpPr>
      <p:grpSpPr>
        <a:xfrm>
          <a:off x="0" y="0"/>
          <a:ext cx="0" cy="0"/>
          <a:chOff x="0" y="0"/>
          <a:chExt cx="0" cy="0"/>
        </a:xfrm>
      </p:grpSpPr>
      <p:sp>
        <p:nvSpPr>
          <p:cNvPr id="206" name="Google Shape;206;p24"/>
          <p:cNvSpPr/>
          <p:nvPr/>
        </p:nvSpPr>
        <p:spPr>
          <a:xfrm flipH="1" rot="10800000">
            <a:off x="1525" y="575"/>
            <a:ext cx="2220900" cy="2301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07" name="Google Shape;207;p24"/>
          <p:cNvGrpSpPr/>
          <p:nvPr/>
        </p:nvGrpSpPr>
        <p:grpSpPr>
          <a:xfrm>
            <a:off x="-1300" y="52"/>
            <a:ext cx="9146775" cy="6857929"/>
            <a:chOff x="-1300" y="52"/>
            <a:chExt cx="9146775" cy="6857929"/>
          </a:xfrm>
        </p:grpSpPr>
        <p:sp>
          <p:nvSpPr>
            <p:cNvPr id="208" name="Google Shape;208;p24"/>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09" name="Google Shape;209;p24"/>
            <p:cNvGrpSpPr/>
            <p:nvPr/>
          </p:nvGrpSpPr>
          <p:grpSpPr>
            <a:xfrm rot="10800000">
              <a:off x="-1300" y="4051474"/>
              <a:ext cx="9143950" cy="2806507"/>
              <a:chOff x="0" y="275"/>
              <a:chExt cx="9143950" cy="381817"/>
            </a:xfrm>
          </p:grpSpPr>
          <p:sp>
            <p:nvSpPr>
              <p:cNvPr id="210" name="Google Shape;210;p2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11" name="Google Shape;211;p24"/>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12" name="Google Shape;212;p24"/>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3" name="Google Shape;213;p24"/>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14" name="Google Shape;214;p24"/>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2">
  <p:cSld name="Título - Ejercicios_2">
    <p:spTree>
      <p:nvGrpSpPr>
        <p:cNvPr id="215" name="Shape 215"/>
        <p:cNvGrpSpPr/>
        <p:nvPr/>
      </p:nvGrpSpPr>
      <p:grpSpPr>
        <a:xfrm>
          <a:off x="0" y="0"/>
          <a:ext cx="0" cy="0"/>
          <a:chOff x="0" y="0"/>
          <a:chExt cx="0" cy="0"/>
        </a:xfrm>
      </p:grpSpPr>
      <p:sp>
        <p:nvSpPr>
          <p:cNvPr id="216" name="Google Shape;216;p25"/>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17" name="Google Shape;217;p25"/>
          <p:cNvGrpSpPr/>
          <p:nvPr/>
        </p:nvGrpSpPr>
        <p:grpSpPr>
          <a:xfrm>
            <a:off x="-1300" y="52"/>
            <a:ext cx="9146775" cy="6857929"/>
            <a:chOff x="-1300" y="52"/>
            <a:chExt cx="9146775" cy="6857929"/>
          </a:xfrm>
        </p:grpSpPr>
        <p:sp>
          <p:nvSpPr>
            <p:cNvPr id="218" name="Google Shape;218;p25"/>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19" name="Google Shape;219;p25"/>
            <p:cNvGrpSpPr/>
            <p:nvPr/>
          </p:nvGrpSpPr>
          <p:grpSpPr>
            <a:xfrm rot="10800000">
              <a:off x="-1300" y="4051474"/>
              <a:ext cx="9143950" cy="2806507"/>
              <a:chOff x="0" y="275"/>
              <a:chExt cx="9143950" cy="381817"/>
            </a:xfrm>
          </p:grpSpPr>
          <p:sp>
            <p:nvSpPr>
              <p:cNvPr id="220" name="Google Shape;220;p25"/>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21" name="Google Shape;221;p25"/>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22" name="Google Shape;222;p25"/>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3" name="Google Shape;223;p25"/>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24" name="Google Shape;224;p25"/>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2">
  <p:cSld name="Título - Resolución_2">
    <p:spTree>
      <p:nvGrpSpPr>
        <p:cNvPr id="225" name="Shape 225"/>
        <p:cNvGrpSpPr/>
        <p:nvPr/>
      </p:nvGrpSpPr>
      <p:grpSpPr>
        <a:xfrm>
          <a:off x="0" y="0"/>
          <a:ext cx="0" cy="0"/>
          <a:chOff x="0" y="0"/>
          <a:chExt cx="0" cy="0"/>
        </a:xfrm>
      </p:grpSpPr>
      <p:sp>
        <p:nvSpPr>
          <p:cNvPr id="226" name="Google Shape;226;p26"/>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27" name="Google Shape;227;p26"/>
          <p:cNvGrpSpPr/>
          <p:nvPr/>
        </p:nvGrpSpPr>
        <p:grpSpPr>
          <a:xfrm>
            <a:off x="-1300" y="52"/>
            <a:ext cx="9146775" cy="6857929"/>
            <a:chOff x="-1300" y="52"/>
            <a:chExt cx="9146775" cy="6857929"/>
          </a:xfrm>
        </p:grpSpPr>
        <p:sp>
          <p:nvSpPr>
            <p:cNvPr id="228" name="Google Shape;228;p26"/>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29" name="Google Shape;229;p26"/>
            <p:cNvGrpSpPr/>
            <p:nvPr/>
          </p:nvGrpSpPr>
          <p:grpSpPr>
            <a:xfrm rot="10800000">
              <a:off x="-1300" y="4051474"/>
              <a:ext cx="9143950" cy="2806507"/>
              <a:chOff x="0" y="275"/>
              <a:chExt cx="9143950" cy="381817"/>
            </a:xfrm>
          </p:grpSpPr>
          <p:sp>
            <p:nvSpPr>
              <p:cNvPr id="230" name="Google Shape;230;p26"/>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31" name="Google Shape;231;p26"/>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32" name="Google Shape;232;p26"/>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3" name="Google Shape;233;p26"/>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34" name="Google Shape;234;p26"/>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
  <p:cSld name="Filmina - Conceptos_1">
    <p:spTree>
      <p:nvGrpSpPr>
        <p:cNvPr id="235" name="Shape 235"/>
        <p:cNvGrpSpPr/>
        <p:nvPr/>
      </p:nvGrpSpPr>
      <p:grpSpPr>
        <a:xfrm>
          <a:off x="0" y="0"/>
          <a:ext cx="0" cy="0"/>
          <a:chOff x="0" y="0"/>
          <a:chExt cx="0" cy="0"/>
        </a:xfrm>
      </p:grpSpPr>
      <p:sp>
        <p:nvSpPr>
          <p:cNvPr id="236" name="Google Shape;236;p27"/>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27"/>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38" name="Google Shape;238;p2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9" name="Google Shape;239;p2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240" name="Google Shape;240;p27"/>
          <p:cNvGrpSpPr/>
          <p:nvPr/>
        </p:nvGrpSpPr>
        <p:grpSpPr>
          <a:xfrm>
            <a:off x="0" y="275"/>
            <a:ext cx="9143950" cy="480375"/>
            <a:chOff x="0" y="275"/>
            <a:chExt cx="9143950" cy="480375"/>
          </a:xfrm>
        </p:grpSpPr>
        <p:sp>
          <p:nvSpPr>
            <p:cNvPr id="241" name="Google Shape;241;p27"/>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27"/>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43" name="Google Shape;243;p27"/>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244" name="Google Shape;244;p27"/>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5" name="Shape 245"/>
        <p:cNvGrpSpPr/>
        <p:nvPr/>
      </p:nvGrpSpPr>
      <p:grpSpPr>
        <a:xfrm>
          <a:off x="0" y="0"/>
          <a:ext cx="0" cy="0"/>
          <a:chOff x="0" y="0"/>
          <a:chExt cx="0" cy="0"/>
        </a:xfrm>
      </p:grpSpPr>
      <p:sp>
        <p:nvSpPr>
          <p:cNvPr id="246" name="Google Shape;246;p28"/>
          <p:cNvSpPr txBox="1"/>
          <p:nvPr>
            <p:ph type="title"/>
          </p:nvPr>
        </p:nvSpPr>
        <p:spPr>
          <a:xfrm>
            <a:off x="311700" y="593367"/>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28"/>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48" name="Google Shape;248;p28"/>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28"/>
          <p:cNvSpPr txBox="1"/>
          <p:nvPr/>
        </p:nvSpPr>
        <p:spPr>
          <a:xfrm flipH="1">
            <a:off x="76325" y="0"/>
            <a:ext cx="8820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lt1"/>
                </a:solidFill>
              </a:rPr>
              <a:t>CFS</a:t>
            </a:r>
            <a:endParaRPr b="1" sz="2400">
              <a:solidFill>
                <a:schemeClr val="lt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2">
  <p:cSld name="Filmina - Conceptos_2">
    <p:spTree>
      <p:nvGrpSpPr>
        <p:cNvPr id="250" name="Shape 250"/>
        <p:cNvGrpSpPr/>
        <p:nvPr/>
      </p:nvGrpSpPr>
      <p:grpSpPr>
        <a:xfrm>
          <a:off x="0" y="0"/>
          <a:ext cx="0" cy="0"/>
          <a:chOff x="0" y="0"/>
          <a:chExt cx="0" cy="0"/>
        </a:xfrm>
      </p:grpSpPr>
      <p:sp>
        <p:nvSpPr>
          <p:cNvPr id="251" name="Google Shape;251;p29"/>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29"/>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53" name="Google Shape;253;p2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4" name="Google Shape;254;p2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255" name="Google Shape;255;p29"/>
          <p:cNvGrpSpPr/>
          <p:nvPr/>
        </p:nvGrpSpPr>
        <p:grpSpPr>
          <a:xfrm>
            <a:off x="0" y="275"/>
            <a:ext cx="9143950" cy="480375"/>
            <a:chOff x="0" y="275"/>
            <a:chExt cx="9143950" cy="480375"/>
          </a:xfrm>
        </p:grpSpPr>
        <p:sp>
          <p:nvSpPr>
            <p:cNvPr id="256" name="Google Shape;256;p29"/>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29"/>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58" name="Google Shape;258;p29"/>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9" name="Google Shape;259;p29"/>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1500" u="none" cap="none" strike="noStrike">
                <a:solidFill>
                  <a:srgbClr val="FFFFFF"/>
                </a:solidFill>
                <a:latin typeface="Arial"/>
                <a:ea typeface="Arial"/>
                <a:cs typeface="Arial"/>
                <a:sym typeface="Arial"/>
              </a:rPr>
              <a:t>AMEMT</a:t>
            </a:r>
            <a:endParaRPr b="1" i="0" sz="15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3">
  <p:cSld name="Filmina - Conceptos_3">
    <p:spTree>
      <p:nvGrpSpPr>
        <p:cNvPr id="260" name="Shape 260"/>
        <p:cNvGrpSpPr/>
        <p:nvPr/>
      </p:nvGrpSpPr>
      <p:grpSpPr>
        <a:xfrm>
          <a:off x="0" y="0"/>
          <a:ext cx="0" cy="0"/>
          <a:chOff x="0" y="0"/>
          <a:chExt cx="0" cy="0"/>
        </a:xfrm>
      </p:grpSpPr>
      <p:sp>
        <p:nvSpPr>
          <p:cNvPr id="261" name="Google Shape;261;p30"/>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30"/>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63" name="Google Shape;263;p3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4" name="Google Shape;264;p3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265" name="Google Shape;265;p30"/>
          <p:cNvGrpSpPr/>
          <p:nvPr/>
        </p:nvGrpSpPr>
        <p:grpSpPr>
          <a:xfrm>
            <a:off x="0" y="275"/>
            <a:ext cx="9143950" cy="480375"/>
            <a:chOff x="0" y="275"/>
            <a:chExt cx="9143950" cy="480375"/>
          </a:xfrm>
        </p:grpSpPr>
        <p:sp>
          <p:nvSpPr>
            <p:cNvPr id="266" name="Google Shape;266;p30"/>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30"/>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68" name="Google Shape;268;p30"/>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269" name="Google Shape;269;p30"/>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onceptos">
  <p:cSld name="Título - Conceptos">
    <p:spTree>
      <p:nvGrpSpPr>
        <p:cNvPr id="36" name="Shape 36"/>
        <p:cNvGrpSpPr/>
        <p:nvPr/>
      </p:nvGrpSpPr>
      <p:grpSpPr>
        <a:xfrm>
          <a:off x="0" y="0"/>
          <a:ext cx="0" cy="0"/>
          <a:chOff x="0" y="0"/>
          <a:chExt cx="0" cy="0"/>
        </a:xfrm>
      </p:grpSpPr>
      <p:sp>
        <p:nvSpPr>
          <p:cNvPr id="37" name="Google Shape;37;p4"/>
          <p:cNvSpPr/>
          <p:nvPr/>
        </p:nvSpPr>
        <p:spPr>
          <a:xfrm flipH="1" rot="10800000">
            <a:off x="1525" y="575"/>
            <a:ext cx="2220900" cy="2301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38" name="Google Shape;38;p4"/>
          <p:cNvGrpSpPr/>
          <p:nvPr/>
        </p:nvGrpSpPr>
        <p:grpSpPr>
          <a:xfrm>
            <a:off x="-1300" y="52"/>
            <a:ext cx="9146775" cy="6857929"/>
            <a:chOff x="-1300" y="52"/>
            <a:chExt cx="9146775" cy="6857929"/>
          </a:xfrm>
        </p:grpSpPr>
        <p:sp>
          <p:nvSpPr>
            <p:cNvPr id="39" name="Google Shape;39;p4"/>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40" name="Google Shape;40;p4"/>
            <p:cNvGrpSpPr/>
            <p:nvPr/>
          </p:nvGrpSpPr>
          <p:grpSpPr>
            <a:xfrm rot="10800000">
              <a:off x="-1300" y="4051474"/>
              <a:ext cx="9143950" cy="2806507"/>
              <a:chOff x="0" y="275"/>
              <a:chExt cx="9143950" cy="381817"/>
            </a:xfrm>
          </p:grpSpPr>
          <p:sp>
            <p:nvSpPr>
              <p:cNvPr id="41" name="Google Shape;41;p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2" name="Google Shape;42;p4"/>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43" name="Google Shape;43;p4"/>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4" name="Google Shape;44;p4"/>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45" name="Google Shape;45;p4"/>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3">
  <p:cSld name="Título - Ejercicios_3">
    <p:spTree>
      <p:nvGrpSpPr>
        <p:cNvPr id="270" name="Shape 270"/>
        <p:cNvGrpSpPr/>
        <p:nvPr/>
      </p:nvGrpSpPr>
      <p:grpSpPr>
        <a:xfrm>
          <a:off x="0" y="0"/>
          <a:ext cx="0" cy="0"/>
          <a:chOff x="0" y="0"/>
          <a:chExt cx="0" cy="0"/>
        </a:xfrm>
      </p:grpSpPr>
      <p:sp>
        <p:nvSpPr>
          <p:cNvPr id="271" name="Google Shape;271;p31"/>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272" name="Google Shape;272;p31"/>
          <p:cNvGrpSpPr/>
          <p:nvPr/>
        </p:nvGrpSpPr>
        <p:grpSpPr>
          <a:xfrm>
            <a:off x="-1300" y="52"/>
            <a:ext cx="9146775" cy="6857929"/>
            <a:chOff x="-1300" y="52"/>
            <a:chExt cx="9146775" cy="6857929"/>
          </a:xfrm>
        </p:grpSpPr>
        <p:sp>
          <p:nvSpPr>
            <p:cNvPr id="273" name="Google Shape;273;p31"/>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274" name="Google Shape;274;p31"/>
            <p:cNvGrpSpPr/>
            <p:nvPr/>
          </p:nvGrpSpPr>
          <p:grpSpPr>
            <a:xfrm rot="10800000">
              <a:off x="-1300" y="4051473"/>
              <a:ext cx="9143950" cy="2806508"/>
              <a:chOff x="0" y="275"/>
              <a:chExt cx="9143950" cy="381817"/>
            </a:xfrm>
          </p:grpSpPr>
          <p:sp>
            <p:nvSpPr>
              <p:cNvPr id="275" name="Google Shape;275;p31"/>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76" name="Google Shape;276;p31"/>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277" name="Google Shape;277;p31"/>
          <p:cNvSpPr txBox="1"/>
          <p:nvPr>
            <p:ph idx="1" type="subTitle"/>
          </p:nvPr>
        </p:nvSpPr>
        <p:spPr>
          <a:xfrm>
            <a:off x="0" y="5416114"/>
            <a:ext cx="9147000" cy="5502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8" name="Google Shape;278;p31"/>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accent5"/>
                </a:solidFill>
                <a:latin typeface="Arial"/>
                <a:ea typeface="Arial"/>
                <a:cs typeface="Arial"/>
                <a:sym typeface="Arial"/>
              </a:rPr>
              <a:t>CFP</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279" name="Google Shape;279;p31"/>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Ejercicios 1">
  <p:cSld name="Filmina - Ejercicios_1">
    <p:spTree>
      <p:nvGrpSpPr>
        <p:cNvPr id="280" name="Shape 280"/>
        <p:cNvGrpSpPr/>
        <p:nvPr/>
      </p:nvGrpSpPr>
      <p:grpSpPr>
        <a:xfrm>
          <a:off x="0" y="0"/>
          <a:ext cx="0" cy="0"/>
          <a:chOff x="0" y="0"/>
          <a:chExt cx="0" cy="0"/>
        </a:xfrm>
      </p:grpSpPr>
      <p:sp>
        <p:nvSpPr>
          <p:cNvPr id="281" name="Google Shape;281;p32"/>
          <p:cNvSpPr/>
          <p:nvPr/>
        </p:nvSpPr>
        <p:spPr>
          <a:xfrm>
            <a:off x="-25" y="6754950"/>
            <a:ext cx="9144000" cy="1461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282" name="Google Shape;282;p32"/>
          <p:cNvSpPr/>
          <p:nvPr/>
        </p:nvSpPr>
        <p:spPr>
          <a:xfrm flipH="1">
            <a:off x="8440500" y="6615100"/>
            <a:ext cx="703500" cy="28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283" name="Google Shape;283;p3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2"/>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285" name="Google Shape;285;p32"/>
          <p:cNvGrpSpPr/>
          <p:nvPr/>
        </p:nvGrpSpPr>
        <p:grpSpPr>
          <a:xfrm>
            <a:off x="0" y="275"/>
            <a:ext cx="9143950" cy="480375"/>
            <a:chOff x="0" y="275"/>
            <a:chExt cx="9143950" cy="480375"/>
          </a:xfrm>
        </p:grpSpPr>
        <p:sp>
          <p:nvSpPr>
            <p:cNvPr id="286" name="Google Shape;286;p32"/>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287" name="Google Shape;287;p32"/>
            <p:cNvSpPr/>
            <p:nvPr/>
          </p:nvSpPr>
          <p:spPr>
            <a:xfrm flipH="1" rot="10800000">
              <a:off x="0" y="350"/>
              <a:ext cx="1098000" cy="480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88" name="Google Shape;288;p32"/>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289" name="Google Shape;289;p32"/>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p:cSld name="Filmina - Conceptos">
    <p:spTree>
      <p:nvGrpSpPr>
        <p:cNvPr id="46" name="Shape 46"/>
        <p:cNvGrpSpPr/>
        <p:nvPr/>
      </p:nvGrpSpPr>
      <p:grpSpPr>
        <a:xfrm>
          <a:off x="0" y="0"/>
          <a:ext cx="0" cy="0"/>
          <a:chOff x="0" y="0"/>
          <a:chExt cx="0" cy="0"/>
        </a:xfrm>
      </p:grpSpPr>
      <p:sp>
        <p:nvSpPr>
          <p:cNvPr id="47" name="Google Shape;47;p5"/>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48" name="Google Shape;48;p5"/>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49" name="Google Shape;49;p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1" name="Google Shape;51;p5"/>
          <p:cNvGrpSpPr/>
          <p:nvPr/>
        </p:nvGrpSpPr>
        <p:grpSpPr>
          <a:xfrm>
            <a:off x="0" y="275"/>
            <a:ext cx="9143950" cy="480375"/>
            <a:chOff x="0" y="275"/>
            <a:chExt cx="9143950" cy="480375"/>
          </a:xfrm>
        </p:grpSpPr>
        <p:sp>
          <p:nvSpPr>
            <p:cNvPr id="52" name="Google Shape;52;p5"/>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5"/>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54" name="Google Shape;54;p5"/>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
        <p:nvSpPr>
          <p:cNvPr id="55" name="Google Shape;55;p5"/>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p:cSld name="Título - Ejercicios">
    <p:spTree>
      <p:nvGrpSpPr>
        <p:cNvPr id="56" name="Shape 56"/>
        <p:cNvGrpSpPr/>
        <p:nvPr/>
      </p:nvGrpSpPr>
      <p:grpSpPr>
        <a:xfrm>
          <a:off x="0" y="0"/>
          <a:ext cx="0" cy="0"/>
          <a:chOff x="0" y="0"/>
          <a:chExt cx="0" cy="0"/>
        </a:xfrm>
      </p:grpSpPr>
      <p:sp>
        <p:nvSpPr>
          <p:cNvPr id="57" name="Google Shape;57;p6"/>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58" name="Google Shape;58;p6"/>
          <p:cNvGrpSpPr/>
          <p:nvPr/>
        </p:nvGrpSpPr>
        <p:grpSpPr>
          <a:xfrm>
            <a:off x="-1300" y="52"/>
            <a:ext cx="9146775" cy="6857929"/>
            <a:chOff x="-1300" y="52"/>
            <a:chExt cx="9146775" cy="6857929"/>
          </a:xfrm>
        </p:grpSpPr>
        <p:sp>
          <p:nvSpPr>
            <p:cNvPr id="59" name="Google Shape;59;p6"/>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60" name="Google Shape;60;p6"/>
            <p:cNvGrpSpPr/>
            <p:nvPr/>
          </p:nvGrpSpPr>
          <p:grpSpPr>
            <a:xfrm rot="10800000">
              <a:off x="-1300" y="4051474"/>
              <a:ext cx="9143950" cy="2806507"/>
              <a:chOff x="0" y="275"/>
              <a:chExt cx="9143950" cy="381817"/>
            </a:xfrm>
          </p:grpSpPr>
          <p:sp>
            <p:nvSpPr>
              <p:cNvPr id="61" name="Google Shape;61;p6"/>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2" name="Google Shape;62;p6"/>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63" name="Google Shape;63;p6"/>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4" name="Google Shape;64;p6"/>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Clr>
                <a:schemeClr val="dk1"/>
              </a:buClr>
              <a:buSzPts val="1100"/>
              <a:buFont typeface="Arial"/>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65" name="Google Shape;65;p6"/>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Ejercicios">
  <p:cSld name="Filmina - Ejercicios">
    <p:spTree>
      <p:nvGrpSpPr>
        <p:cNvPr id="66" name="Shape 66"/>
        <p:cNvGrpSpPr/>
        <p:nvPr/>
      </p:nvGrpSpPr>
      <p:grpSpPr>
        <a:xfrm>
          <a:off x="0" y="0"/>
          <a:ext cx="0" cy="0"/>
          <a:chOff x="0" y="0"/>
          <a:chExt cx="0" cy="0"/>
        </a:xfrm>
      </p:grpSpPr>
      <p:sp>
        <p:nvSpPr>
          <p:cNvPr id="67" name="Google Shape;67;p7"/>
          <p:cNvSpPr/>
          <p:nvPr/>
        </p:nvSpPr>
        <p:spPr>
          <a:xfrm>
            <a:off x="-25" y="6754950"/>
            <a:ext cx="9144000" cy="1461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8" name="Google Shape;68;p7"/>
          <p:cNvSpPr/>
          <p:nvPr/>
        </p:nvSpPr>
        <p:spPr>
          <a:xfrm flipH="1">
            <a:off x="8440500" y="6615100"/>
            <a:ext cx="703500" cy="28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9" name="Google Shape;69;p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Clr>
                <a:srgbClr val="000000"/>
              </a:buClr>
              <a:buFont typeface="Arial"/>
              <a:buNone/>
              <a:defRPr sz="1200">
                <a:solidFill>
                  <a:schemeClr val="lt1"/>
                </a:solidFill>
                <a:latin typeface="Arial"/>
                <a:ea typeface="Arial"/>
                <a:cs typeface="Arial"/>
                <a:sym typeface="Arial"/>
              </a:defRPr>
            </a:lvl1pPr>
            <a:lvl2pPr indent="0" lvl="1" marL="0" rtl="0" algn="r">
              <a:spcBef>
                <a:spcPts val="0"/>
              </a:spcBef>
              <a:buClr>
                <a:srgbClr val="000000"/>
              </a:buClr>
              <a:buFont typeface="Arial"/>
              <a:buNone/>
              <a:defRPr sz="1200">
                <a:solidFill>
                  <a:schemeClr val="lt1"/>
                </a:solidFill>
                <a:latin typeface="Arial"/>
                <a:ea typeface="Arial"/>
                <a:cs typeface="Arial"/>
                <a:sym typeface="Arial"/>
              </a:defRPr>
            </a:lvl2pPr>
            <a:lvl3pPr indent="0" lvl="2" marL="0" rtl="0" algn="r">
              <a:spcBef>
                <a:spcPts val="0"/>
              </a:spcBef>
              <a:buClr>
                <a:srgbClr val="000000"/>
              </a:buClr>
              <a:buFont typeface="Arial"/>
              <a:buNone/>
              <a:defRPr sz="1200">
                <a:solidFill>
                  <a:schemeClr val="lt1"/>
                </a:solidFill>
                <a:latin typeface="Arial"/>
                <a:ea typeface="Arial"/>
                <a:cs typeface="Arial"/>
                <a:sym typeface="Arial"/>
              </a:defRPr>
            </a:lvl3pPr>
            <a:lvl4pPr indent="0" lvl="3" marL="0" rtl="0" algn="r">
              <a:spcBef>
                <a:spcPts val="0"/>
              </a:spcBef>
              <a:buClr>
                <a:srgbClr val="000000"/>
              </a:buClr>
              <a:buFont typeface="Arial"/>
              <a:buNone/>
              <a:defRPr sz="1200">
                <a:solidFill>
                  <a:schemeClr val="lt1"/>
                </a:solidFill>
                <a:latin typeface="Arial"/>
                <a:ea typeface="Arial"/>
                <a:cs typeface="Arial"/>
                <a:sym typeface="Arial"/>
              </a:defRPr>
            </a:lvl4pPr>
            <a:lvl5pPr indent="0" lvl="4" marL="0" rtl="0" algn="r">
              <a:spcBef>
                <a:spcPts val="0"/>
              </a:spcBef>
              <a:buClr>
                <a:srgbClr val="000000"/>
              </a:buClr>
              <a:buFont typeface="Arial"/>
              <a:buNone/>
              <a:defRPr sz="1200">
                <a:solidFill>
                  <a:schemeClr val="lt1"/>
                </a:solidFill>
                <a:latin typeface="Arial"/>
                <a:ea typeface="Arial"/>
                <a:cs typeface="Arial"/>
                <a:sym typeface="Arial"/>
              </a:defRPr>
            </a:lvl5pPr>
            <a:lvl6pPr indent="0" lvl="5" marL="0" rtl="0" algn="r">
              <a:spcBef>
                <a:spcPts val="0"/>
              </a:spcBef>
              <a:buClr>
                <a:srgbClr val="000000"/>
              </a:buClr>
              <a:buFont typeface="Arial"/>
              <a:buNone/>
              <a:defRPr sz="1200">
                <a:solidFill>
                  <a:schemeClr val="lt1"/>
                </a:solidFill>
                <a:latin typeface="Arial"/>
                <a:ea typeface="Arial"/>
                <a:cs typeface="Arial"/>
                <a:sym typeface="Arial"/>
              </a:defRPr>
            </a:lvl6pPr>
            <a:lvl7pPr indent="0" lvl="6" marL="0" rtl="0" algn="r">
              <a:spcBef>
                <a:spcPts val="0"/>
              </a:spcBef>
              <a:buClr>
                <a:srgbClr val="000000"/>
              </a:buClr>
              <a:buFont typeface="Arial"/>
              <a:buNone/>
              <a:defRPr sz="1200">
                <a:solidFill>
                  <a:schemeClr val="lt1"/>
                </a:solidFill>
                <a:latin typeface="Arial"/>
                <a:ea typeface="Arial"/>
                <a:cs typeface="Arial"/>
                <a:sym typeface="Arial"/>
              </a:defRPr>
            </a:lvl7pPr>
            <a:lvl8pPr indent="0" lvl="7" marL="0" rtl="0" algn="r">
              <a:spcBef>
                <a:spcPts val="0"/>
              </a:spcBef>
              <a:buClr>
                <a:srgbClr val="000000"/>
              </a:buClr>
              <a:buFont typeface="Arial"/>
              <a:buNone/>
              <a:defRPr sz="1200">
                <a:solidFill>
                  <a:schemeClr val="lt1"/>
                </a:solidFill>
                <a:latin typeface="Arial"/>
                <a:ea typeface="Arial"/>
                <a:cs typeface="Arial"/>
                <a:sym typeface="Arial"/>
              </a:defRPr>
            </a:lvl8pPr>
            <a:lvl9pPr indent="0" lvl="8" marL="0" rtl="0" algn="r">
              <a:spcBef>
                <a:spcPts val="0"/>
              </a:spcBef>
              <a:buClr>
                <a:srgbClr val="000000"/>
              </a:buClr>
              <a:buFont typeface="Arial"/>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1" name="Google Shape;71;p7"/>
          <p:cNvGrpSpPr/>
          <p:nvPr/>
        </p:nvGrpSpPr>
        <p:grpSpPr>
          <a:xfrm>
            <a:off x="0" y="275"/>
            <a:ext cx="9143950" cy="480375"/>
            <a:chOff x="0" y="275"/>
            <a:chExt cx="9143950" cy="480375"/>
          </a:xfrm>
        </p:grpSpPr>
        <p:sp>
          <p:nvSpPr>
            <p:cNvPr id="72" name="Google Shape;72;p7"/>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1" sz="1200">
                <a:solidFill>
                  <a:srgbClr val="FFFFFF"/>
                </a:solidFill>
              </a:endParaRPr>
            </a:p>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73" name="Google Shape;73;p7"/>
            <p:cNvSpPr/>
            <p:nvPr/>
          </p:nvSpPr>
          <p:spPr>
            <a:xfrm flipH="1" rot="10800000">
              <a:off x="0" y="350"/>
              <a:ext cx="1098000" cy="480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74" name="Google Shape;74;p7"/>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
        <p:nvSpPr>
          <p:cNvPr id="75" name="Google Shape;75;p7"/>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p:cSld name="Título - Resolución">
    <p:spTree>
      <p:nvGrpSpPr>
        <p:cNvPr id="76" name="Shape 76"/>
        <p:cNvGrpSpPr/>
        <p:nvPr/>
      </p:nvGrpSpPr>
      <p:grpSpPr>
        <a:xfrm>
          <a:off x="0" y="0"/>
          <a:ext cx="0" cy="0"/>
          <a:chOff x="0" y="0"/>
          <a:chExt cx="0" cy="0"/>
        </a:xfrm>
      </p:grpSpPr>
      <p:sp>
        <p:nvSpPr>
          <p:cNvPr id="77" name="Google Shape;77;p8"/>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78" name="Google Shape;78;p8"/>
          <p:cNvGrpSpPr/>
          <p:nvPr/>
        </p:nvGrpSpPr>
        <p:grpSpPr>
          <a:xfrm>
            <a:off x="-1300" y="52"/>
            <a:ext cx="9146775" cy="6857929"/>
            <a:chOff x="-1300" y="52"/>
            <a:chExt cx="9146775" cy="6857929"/>
          </a:xfrm>
        </p:grpSpPr>
        <p:sp>
          <p:nvSpPr>
            <p:cNvPr id="79" name="Google Shape;79;p8"/>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80" name="Google Shape;80;p8"/>
            <p:cNvGrpSpPr/>
            <p:nvPr/>
          </p:nvGrpSpPr>
          <p:grpSpPr>
            <a:xfrm rot="10800000">
              <a:off x="-1300" y="4051474"/>
              <a:ext cx="9143950" cy="2806507"/>
              <a:chOff x="0" y="275"/>
              <a:chExt cx="9143950" cy="381817"/>
            </a:xfrm>
          </p:grpSpPr>
          <p:sp>
            <p:nvSpPr>
              <p:cNvPr id="81" name="Google Shape;81;p8"/>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82" name="Google Shape;82;p8"/>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83" name="Google Shape;83;p8"/>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4" name="Google Shape;84;p8"/>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85" name="Google Shape;85;p8"/>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solución">
  <p:cSld name="Filmina - Resolución">
    <p:spTree>
      <p:nvGrpSpPr>
        <p:cNvPr id="86" name="Shape 86"/>
        <p:cNvGrpSpPr/>
        <p:nvPr/>
      </p:nvGrpSpPr>
      <p:grpSpPr>
        <a:xfrm>
          <a:off x="0" y="0"/>
          <a:ext cx="0" cy="0"/>
          <a:chOff x="0" y="0"/>
          <a:chExt cx="0" cy="0"/>
        </a:xfrm>
      </p:grpSpPr>
      <p:sp>
        <p:nvSpPr>
          <p:cNvPr id="87" name="Google Shape;87;p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8" name="Google Shape;88;p9"/>
          <p:cNvGrpSpPr/>
          <p:nvPr/>
        </p:nvGrpSpPr>
        <p:grpSpPr>
          <a:xfrm>
            <a:off x="0" y="275"/>
            <a:ext cx="9143950" cy="480375"/>
            <a:chOff x="0" y="275"/>
            <a:chExt cx="9143950" cy="480375"/>
          </a:xfrm>
        </p:grpSpPr>
        <p:sp>
          <p:nvSpPr>
            <p:cNvPr id="89" name="Google Shape;89;p9"/>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90" name="Google Shape;90;p9"/>
            <p:cNvSpPr/>
            <p:nvPr/>
          </p:nvSpPr>
          <p:spPr>
            <a:xfrm flipH="1" rot="10800000">
              <a:off x="0" y="350"/>
              <a:ext cx="1098000" cy="480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91" name="Google Shape;91;p9"/>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lt1"/>
                </a:solidFill>
              </a:rPr>
              <a:t>CFS</a:t>
            </a:r>
            <a:endParaRPr b="1" sz="2400">
              <a:solidFill>
                <a:srgbClr val="FFFFFF"/>
              </a:solidFill>
            </a:endParaRPr>
          </a:p>
        </p:txBody>
      </p:sp>
      <p:sp>
        <p:nvSpPr>
          <p:cNvPr id="92" name="Google Shape;92;p9"/>
          <p:cNvSpPr/>
          <p:nvPr/>
        </p:nvSpPr>
        <p:spPr>
          <a:xfrm>
            <a:off x="-25" y="6754950"/>
            <a:ext cx="9144000" cy="1461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93" name="Google Shape;93;p9"/>
          <p:cNvSpPr/>
          <p:nvPr/>
        </p:nvSpPr>
        <p:spPr>
          <a:xfrm flipH="1">
            <a:off x="8440500" y="6615100"/>
            <a:ext cx="703500" cy="28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94" name="Google Shape;94;p9"/>
          <p:cNvSpPr txBox="1"/>
          <p:nvPr>
            <p:ph idx="12" type="sldNum"/>
          </p:nvPr>
        </p:nvSpPr>
        <p:spPr>
          <a:xfrm>
            <a:off x="8515375" y="6575425"/>
            <a:ext cx="628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9"/>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p:cSld name="Título - Repaso">
    <p:spTree>
      <p:nvGrpSpPr>
        <p:cNvPr id="96" name="Shape 96"/>
        <p:cNvGrpSpPr/>
        <p:nvPr/>
      </p:nvGrpSpPr>
      <p:grpSpPr>
        <a:xfrm>
          <a:off x="0" y="0"/>
          <a:ext cx="0" cy="0"/>
          <a:chOff x="0" y="0"/>
          <a:chExt cx="0" cy="0"/>
        </a:xfrm>
      </p:grpSpPr>
      <p:sp>
        <p:nvSpPr>
          <p:cNvPr id="97" name="Google Shape;97;p10"/>
          <p:cNvSpPr txBox="1"/>
          <p:nvPr/>
        </p:nvSpPr>
        <p:spPr>
          <a:xfrm>
            <a:off x="4650375" y="1114700"/>
            <a:ext cx="43194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rgbClr val="FFFFFF"/>
                </a:solidFill>
              </a:rPr>
              <a:t>CFP</a:t>
            </a:r>
            <a:endParaRPr b="1" sz="4800">
              <a:solidFill>
                <a:srgbClr val="FFFFFF"/>
              </a:solidFill>
            </a:endParaRPr>
          </a:p>
          <a:p>
            <a:pPr indent="0" lvl="0" marL="0" rtl="0" algn="l">
              <a:spcBef>
                <a:spcPts val="0"/>
              </a:spcBef>
              <a:spcAft>
                <a:spcPts val="0"/>
              </a:spcAft>
              <a:buNone/>
            </a:pPr>
            <a:r>
              <a:rPr b="1" lang="en-US" sz="3600">
                <a:solidFill>
                  <a:srgbClr val="FFFFFF"/>
                </a:solidFill>
              </a:rPr>
              <a:t>Programador </a:t>
            </a:r>
            <a:endParaRPr b="1" sz="3600">
              <a:solidFill>
                <a:srgbClr val="FFFFFF"/>
              </a:solidFill>
            </a:endParaRPr>
          </a:p>
          <a:p>
            <a:pPr indent="0" lvl="0" marL="0" rtl="0" algn="l">
              <a:spcBef>
                <a:spcPts val="0"/>
              </a:spcBef>
              <a:spcAft>
                <a:spcPts val="0"/>
              </a:spcAft>
              <a:buNone/>
            </a:pPr>
            <a:r>
              <a:rPr b="1" lang="en-US" sz="3600">
                <a:solidFill>
                  <a:srgbClr val="FFFFFF"/>
                </a:solidFill>
              </a:rPr>
              <a:t>full-stack</a:t>
            </a:r>
            <a:endParaRPr b="1" sz="3600">
              <a:solidFill>
                <a:srgbClr val="FFFFFF"/>
              </a:solidFill>
            </a:endParaRPr>
          </a:p>
        </p:txBody>
      </p:sp>
      <p:sp>
        <p:nvSpPr>
          <p:cNvPr id="98" name="Google Shape;98;p10"/>
          <p:cNvSpPr/>
          <p:nvPr/>
        </p:nvSpPr>
        <p:spPr>
          <a:xfrm>
            <a:off x="-2825" y="0"/>
            <a:ext cx="9147000" cy="7365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nvGrpSpPr>
          <p:cNvPr id="99" name="Google Shape;99;p10"/>
          <p:cNvGrpSpPr/>
          <p:nvPr/>
        </p:nvGrpSpPr>
        <p:grpSpPr>
          <a:xfrm>
            <a:off x="-1300" y="52"/>
            <a:ext cx="9146775" cy="6857929"/>
            <a:chOff x="-1300" y="52"/>
            <a:chExt cx="9146775" cy="6857929"/>
          </a:xfrm>
        </p:grpSpPr>
        <p:sp>
          <p:nvSpPr>
            <p:cNvPr id="100" name="Google Shape;100;p10"/>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01" name="Google Shape;101;p10"/>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02" name="Google Shape;102;p10"/>
            <p:cNvGrpSpPr/>
            <p:nvPr/>
          </p:nvGrpSpPr>
          <p:grpSpPr>
            <a:xfrm rot="10800000">
              <a:off x="-1300" y="4051474"/>
              <a:ext cx="9143950" cy="2806507"/>
              <a:chOff x="0" y="275"/>
              <a:chExt cx="9143950" cy="381817"/>
            </a:xfrm>
          </p:grpSpPr>
          <p:sp>
            <p:nvSpPr>
              <p:cNvPr id="103" name="Google Shape;103;p10"/>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04" name="Google Shape;104;p10"/>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05" name="Google Shape;105;p10"/>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06" name="Google Shape;106;p10"/>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6000">
                <a:solidFill>
                  <a:schemeClr val="accent5"/>
                </a:solidFill>
              </a:rPr>
              <a:t>Carrera</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107" name="Google Shape;107;p10"/>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flipH="1">
            <a:off x="8440500" y="6615100"/>
            <a:ext cx="703500" cy="2859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11" name="Google Shape;11;p1"/>
          <p:cNvSpPr txBox="1"/>
          <p:nvPr>
            <p:ph type="title"/>
          </p:nvPr>
        </p:nvSpPr>
        <p:spPr>
          <a:xfrm>
            <a:off x="628638" y="179400"/>
            <a:ext cx="7886700" cy="131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 name="Google Shape;12;p1"/>
          <p:cNvSpPr txBox="1"/>
          <p:nvPr>
            <p:ph idx="1" type="body"/>
          </p:nvPr>
        </p:nvSpPr>
        <p:spPr>
          <a:xfrm>
            <a:off x="628650" y="1362727"/>
            <a:ext cx="7886700" cy="5148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logos 111MIL-01.JPG" id="13" name="Google Shape;13;p1"/>
          <p:cNvPicPr preferRelativeResize="0"/>
          <p:nvPr/>
        </p:nvPicPr>
        <p:blipFill rotWithShape="1">
          <a:blip r:embed="rId1">
            <a:alphaModFix/>
          </a:blip>
          <a:srcRect b="0" l="86163" r="0" t="0"/>
          <a:stretch/>
        </p:blipFill>
        <p:spPr>
          <a:xfrm>
            <a:off x="0" y="6754225"/>
            <a:ext cx="9143974" cy="146775"/>
          </a:xfrm>
          <a:prstGeom prst="rect">
            <a:avLst/>
          </a:prstGeom>
          <a:noFill/>
          <a:ln>
            <a:noFill/>
          </a:ln>
        </p:spPr>
      </p:pic>
      <p:sp>
        <p:nvSpPr>
          <p:cNvPr id="14" name="Google Shape;14;p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
          <p:cNvGrpSpPr/>
          <p:nvPr/>
        </p:nvGrpSpPr>
        <p:grpSpPr>
          <a:xfrm>
            <a:off x="0" y="275"/>
            <a:ext cx="9143950" cy="480375"/>
            <a:chOff x="0" y="275"/>
            <a:chExt cx="9143950" cy="480375"/>
          </a:xfrm>
        </p:grpSpPr>
        <p:sp>
          <p:nvSpPr>
            <p:cNvPr id="16" name="Google Shape;16;p1"/>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7" name="Google Shape;17;p1"/>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medium.com/@madasamy/javascript-brief-history-and-ecmascript-es6-es7-es8-features-673973394df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s://developer.mozilla.org/en-US/docs/Web/JavaScript/Reference/Global_Objects/Promise" TargetMode="External"/><Relationship Id="rId6" Type="http://schemas.openxmlformats.org/officeDocument/2006/relationships/hyperlink" Target="https://developer.mozilla.org/en-US/docs/Web/JavaScript/Reference/Global_Objects/Promi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eveloper.mozilla.org/en-US/docs/Web/JavaScript/Reference/Global_Objects/Promise" TargetMode="External"/><Relationship Id="rId4" Type="http://schemas.openxmlformats.org/officeDocument/2006/relationships/hyperlink" Target="https://developer.mozilla.org/es/docs/Web/API/Response" TargetMode="External"/><Relationship Id="rId5" Type="http://schemas.openxmlformats.org/officeDocument/2006/relationships/hyperlink" Target="https://developer.mozilla.org/es/docs/Web/API/Fetch_API/Utilizando_Fet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eveloper.mozilla.org/en-US/docs/Web/JavaScript/Reference/Global_Objects/Promis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eveloper.mozilla.org/en-US/docs/Web/JavaScript/Reference/Global_Objects/Promise"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eveloper.mozilla.org/en-US/docs/Web/JavaScript/Reference/Global_Objects/Promi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eveloper.mozilla.org/en-US/docs/Web/JavaScript/Reference/Global_Objects/Promi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eveloper.mozilla.org/en-US/docs/Web/JavaScript/Reference/Global_Objects/Promis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eveloper.mozilla.org/en-US/docs/Web/JavaScript/Reference/Global_Objects/Promise"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eveloper.mozilla.org/en-US/docs/Web/JavaScript/Reference/Global_Objects/Promi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eveloper.mozilla.org/en-US/docs/Web/JavaScript/Reference/Global_Objects/Promis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fotos.com/gato.jpg" TargetMode="External"/><Relationship Id="rId4" Type="http://schemas.openxmlformats.org/officeDocument/2006/relationships/hyperlink" Target="http://miweb.com/gatos" TargetMode="External"/><Relationship Id="rId5"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fotos.com/gato.jpg" TargetMode="Externa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Arial"/>
              <a:buNone/>
            </a:pPr>
            <a:r>
              <a:rPr lang="en-US"/>
              <a:t>Técnicas de Programación</a:t>
            </a:r>
            <a:endParaRPr/>
          </a:p>
        </p:txBody>
      </p:sp>
      <p:sp>
        <p:nvSpPr>
          <p:cNvPr id="295" name="Google Shape;295;p33"/>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None/>
            </a:pPr>
            <a:r>
              <a:rPr lang="en-US"/>
              <a:t>Asincronismo en 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2" name="Google Shape;392;p42"/>
          <p:cNvSpPr txBox="1"/>
          <p:nvPr/>
        </p:nvSpPr>
        <p:spPr>
          <a:xfrm>
            <a:off x="628650" y="2306975"/>
            <a:ext cx="7886700" cy="238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Existen varias maneras con las que podemos implementar asincronismo, como por ejemplo: </a:t>
            </a:r>
            <a:endParaRPr b="0" i="0" sz="2000" u="none" cap="none" strike="noStrike">
              <a:solidFill>
                <a:srgbClr val="000000"/>
              </a:solidFill>
              <a:latin typeface="Roboto"/>
              <a:ea typeface="Roboto"/>
              <a:cs typeface="Roboto"/>
              <a:sym typeface="Roboto"/>
            </a:endParaRPr>
          </a:p>
          <a:p>
            <a:pPr indent="-355600" lvl="0" marL="914400" marR="0" rtl="0" algn="l">
              <a:lnSpc>
                <a:spcPct val="115000"/>
              </a:lnSpc>
              <a:spcBef>
                <a:spcPts val="30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callback’s</a:t>
            </a:r>
            <a:endParaRPr b="0" i="0" sz="2000" u="none" cap="none" strike="noStrike">
              <a:solidFill>
                <a:srgbClr val="000000"/>
              </a:solidFill>
              <a:latin typeface="Roboto"/>
              <a:ea typeface="Roboto"/>
              <a:cs typeface="Roboto"/>
              <a:sym typeface="Roboto"/>
            </a:endParaRPr>
          </a:p>
          <a:p>
            <a:pPr indent="-355600" lvl="0" marL="9144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promises </a:t>
            </a:r>
            <a:endParaRPr b="0" i="0" sz="2000" u="none" cap="none" strike="noStrike">
              <a:solidFill>
                <a:srgbClr val="000000"/>
              </a:solidFill>
              <a:latin typeface="Roboto"/>
              <a:ea typeface="Roboto"/>
              <a:cs typeface="Roboto"/>
              <a:sym typeface="Roboto"/>
            </a:endParaRPr>
          </a:p>
          <a:p>
            <a:pPr indent="-355600" lvl="0" marL="9144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async/await.</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30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sp>
        <p:nvSpPr>
          <p:cNvPr id="393" name="Google Shape;393;p42"/>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en-US" sz="3400"/>
              <a:t>Usar asincronismo en JavaScript</a:t>
            </a:r>
            <a:endParaRPr b="1" sz="3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0" name="Google Shape;400;p4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Callback</a:t>
            </a:r>
            <a:endParaRPr b="1" sz="3400"/>
          </a:p>
        </p:txBody>
      </p:sp>
      <p:sp>
        <p:nvSpPr>
          <p:cNvPr id="401" name="Google Shape;401;p43"/>
          <p:cNvSpPr txBox="1"/>
          <p:nvPr/>
        </p:nvSpPr>
        <p:spPr>
          <a:xfrm>
            <a:off x="386700" y="1965200"/>
            <a:ext cx="8348400" cy="4272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Esta es la forma más antigua para emplear asincronismo en JavaScript. Consiste en una función que se pasará como parámetro de otra función, en donde la función principal será la encargada de hacer el llamado de nuestro callback.</a:t>
            </a:r>
            <a:endParaRPr b="0" i="0" sz="2000" u="none" cap="none" strike="noStrike">
              <a:solidFill>
                <a:srgbClr val="000000"/>
              </a:solidFill>
              <a:latin typeface="Roboto"/>
              <a:ea typeface="Roboto"/>
              <a:cs typeface="Roboto"/>
              <a:sym typeface="Roboto"/>
            </a:endParaRPr>
          </a:p>
          <a:p>
            <a:pPr indent="0" lvl="0" marL="0" marR="0" rtl="0" algn="just">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Por ejemplo, si queremos consultar datos en Internet lo normal sería que consumamos una API, el resultado estará listo en un tiempo indeterminado por lo que sería lógico emplear asincronismo en este caso, nuestra función no bloqueará el hilo principal de nuestra aplicación y cuando tengamos la respuesta de la API llamaremos al callback para procesar el resultado; ya sea que obtuvimos los datos o un error. </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300"/>
              </a:spcAft>
              <a:buClr>
                <a:srgbClr val="000000"/>
              </a:buClr>
              <a:buSzPts val="2000"/>
              <a:buFont typeface="Arial"/>
              <a:buNone/>
            </a:pPr>
            <a:br>
              <a:rPr b="0" i="0" lang="en-US" sz="2000" u="none" cap="none" strike="noStrike">
                <a:solidFill>
                  <a:srgbClr val="000000"/>
                </a:solidFill>
                <a:latin typeface="Consolas"/>
                <a:ea typeface="Consolas"/>
                <a:cs typeface="Consolas"/>
                <a:sym typeface="Consolas"/>
              </a:rPr>
            </a:br>
            <a:endParaRPr b="0" i="0" sz="20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8" name="Google Shape;408;p44"/>
          <p:cNvSpPr txBox="1"/>
          <p:nvPr/>
        </p:nvSpPr>
        <p:spPr>
          <a:xfrm>
            <a:off x="386700" y="1965200"/>
            <a:ext cx="83484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Los callback se ejecutan cuando termina una función asincrónica.</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En Javascript puedo pasar una funcion como parametro :)</a:t>
            </a:r>
            <a:endParaRPr b="0" i="0" sz="2000" u="none" cap="none" strike="noStrike">
              <a:solidFill>
                <a:srgbClr val="000000"/>
              </a:solidFill>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function </a:t>
            </a:r>
            <a:r>
              <a:rPr b="1" i="0" lang="en-US" sz="2000" u="none" cap="none" strike="noStrike">
                <a:solidFill>
                  <a:srgbClr val="000000"/>
                </a:solidFill>
                <a:latin typeface="Roboto"/>
                <a:ea typeface="Roboto"/>
                <a:cs typeface="Roboto"/>
                <a:sym typeface="Roboto"/>
              </a:rPr>
              <a:t>bajarFoto</a:t>
            </a:r>
            <a:r>
              <a:rPr b="0" i="0" lang="en-US" sz="2000" u="none" cap="none" strike="noStrike">
                <a:solidFill>
                  <a:srgbClr val="000000"/>
                </a:solidFill>
                <a:latin typeface="Roboto"/>
                <a:ea typeface="Roboto"/>
                <a:cs typeface="Roboto"/>
                <a:sym typeface="Roboto"/>
              </a:rPr>
              <a:t> (url, callback);</a:t>
            </a:r>
            <a:br>
              <a:rPr b="0" i="0" lang="en-US" sz="2000" u="none" cap="none" strike="noStrike">
                <a:solidFill>
                  <a:srgbClr val="000000"/>
                </a:solidFill>
                <a:latin typeface="Roboto"/>
                <a:ea typeface="Roboto"/>
                <a:cs typeface="Roboto"/>
                <a:sym typeface="Roboto"/>
              </a:rPr>
            </a:br>
            <a:r>
              <a:rPr b="1" i="0" lang="en-US" sz="2000" u="none" cap="none" strike="noStrike">
                <a:solidFill>
                  <a:srgbClr val="000000"/>
                </a:solidFill>
                <a:latin typeface="Roboto"/>
                <a:ea typeface="Roboto"/>
                <a:cs typeface="Roboto"/>
                <a:sym typeface="Roboto"/>
              </a:rPr>
              <a:t>URL</a:t>
            </a:r>
            <a:r>
              <a:rPr b="0" i="0" lang="en-US" sz="2000" u="none" cap="none" strike="noStrike">
                <a:solidFill>
                  <a:srgbClr val="000000"/>
                </a:solidFill>
                <a:latin typeface="Roboto"/>
                <a:ea typeface="Roboto"/>
                <a:cs typeface="Roboto"/>
                <a:sym typeface="Roboto"/>
              </a:rPr>
              <a:t> es un String</a:t>
            </a:r>
            <a:br>
              <a:rPr b="0" i="0" lang="en-US" sz="2000" u="none" cap="none" strike="noStrike">
                <a:solidFill>
                  <a:srgbClr val="000000"/>
                </a:solidFill>
                <a:latin typeface="Roboto"/>
                <a:ea typeface="Roboto"/>
                <a:cs typeface="Roboto"/>
                <a:sym typeface="Roboto"/>
              </a:rPr>
            </a:br>
            <a:r>
              <a:rPr b="1" i="0" lang="en-US" sz="2000" u="none" cap="none" strike="noStrike">
                <a:solidFill>
                  <a:srgbClr val="000000"/>
                </a:solidFill>
                <a:latin typeface="Roboto"/>
                <a:ea typeface="Roboto"/>
                <a:cs typeface="Roboto"/>
                <a:sym typeface="Roboto"/>
              </a:rPr>
              <a:t>Callback</a:t>
            </a:r>
            <a:r>
              <a:rPr b="0" i="0" lang="en-US" sz="2000" u="none" cap="none" strike="noStrike">
                <a:solidFill>
                  <a:srgbClr val="000000"/>
                </a:solidFill>
                <a:latin typeface="Roboto"/>
                <a:ea typeface="Roboto"/>
                <a:cs typeface="Roboto"/>
                <a:sym typeface="Roboto"/>
              </a:rPr>
              <a:t>, es una función :)</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El código de bajar foto va a ser algo como</a:t>
            </a:r>
            <a:endParaRPr b="0" i="0" sz="2000" u="none" cap="none" strike="noStrike">
              <a:solidFill>
                <a:srgbClr val="000000"/>
              </a:solidFill>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function </a:t>
            </a:r>
            <a:r>
              <a:rPr b="1" i="0" lang="en-US" sz="2000" u="none" cap="none" strike="noStrike">
                <a:solidFill>
                  <a:srgbClr val="000000"/>
                </a:solidFill>
                <a:latin typeface="Roboto"/>
                <a:ea typeface="Roboto"/>
                <a:cs typeface="Roboto"/>
                <a:sym typeface="Roboto"/>
              </a:rPr>
              <a:t>bajarFoto</a:t>
            </a:r>
            <a:r>
              <a:rPr b="0" i="0" lang="en-US" sz="2000" u="none" cap="none" strike="noStrike">
                <a:solidFill>
                  <a:srgbClr val="000000"/>
                </a:solidFill>
                <a:latin typeface="Roboto"/>
                <a:ea typeface="Roboto"/>
                <a:cs typeface="Roboto"/>
                <a:sym typeface="Roboto"/>
              </a:rPr>
              <a:t>(url, callback){</a:t>
            </a:r>
            <a:endParaRPr b="0" i="0" sz="2000" u="none" cap="none" strike="noStrike">
              <a:solidFill>
                <a:srgbClr val="000000"/>
              </a:solidFill>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a:t>
            </a:r>
            <a:r>
              <a:rPr b="0" i="0" lang="en-US" sz="2000" u="none" cap="none" strike="noStrike">
                <a:solidFill>
                  <a:srgbClr val="38761D"/>
                </a:solidFill>
                <a:latin typeface="Roboto"/>
                <a:ea typeface="Roboto"/>
                <a:cs typeface="Roboto"/>
                <a:sym typeface="Roboto"/>
              </a:rPr>
              <a:t> //bajar la foto</a:t>
            </a:r>
            <a:endParaRPr b="0" i="0" sz="2000" u="none" cap="none" strike="noStrike">
              <a:solidFill>
                <a:srgbClr val="38761D"/>
              </a:solidFill>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	callback(foto); </a:t>
            </a:r>
            <a:endParaRPr b="0" i="0" sz="2000" u="none" cap="none" strike="noStrike">
              <a:solidFill>
                <a:srgbClr val="000000"/>
              </a:solidFill>
              <a:latin typeface="Roboto"/>
              <a:ea typeface="Roboto"/>
              <a:cs typeface="Roboto"/>
              <a:sym typeface="Roboto"/>
            </a:endParaRPr>
          </a:p>
          <a:p>
            <a:pPr indent="0" lvl="0" marL="914400" marR="0" rtl="0" algn="l">
              <a:lnSpc>
                <a:spcPct val="115000"/>
              </a:lnSpc>
              <a:spcBef>
                <a:spcPts val="300"/>
              </a:spcBef>
              <a:spcAft>
                <a:spcPts val="0"/>
              </a:spcAft>
              <a:buClr>
                <a:srgbClr val="000000"/>
              </a:buClr>
              <a:buSzPts val="2000"/>
              <a:buFont typeface="Arial"/>
              <a:buNone/>
            </a:pPr>
            <a:r>
              <a:rPr b="0" i="0" lang="en-US" sz="2000" u="none" cap="none" strike="noStrike">
                <a:solidFill>
                  <a:srgbClr val="38761D"/>
                </a:solidFill>
                <a:latin typeface="Roboto"/>
                <a:ea typeface="Roboto"/>
                <a:cs typeface="Roboto"/>
                <a:sym typeface="Roboto"/>
              </a:rPr>
              <a:t>      //se encarga de llamar a su callback cuando termine</a:t>
            </a:r>
            <a:endParaRPr b="0" i="0" sz="2000" u="none" cap="none" strike="noStrike">
              <a:solidFill>
                <a:srgbClr val="38761D"/>
              </a:solidFill>
              <a:latin typeface="Roboto"/>
              <a:ea typeface="Roboto"/>
              <a:cs typeface="Roboto"/>
              <a:sym typeface="Roboto"/>
            </a:endParaRPr>
          </a:p>
          <a:p>
            <a:pPr indent="0" lvl="0" marL="914400" marR="0" rtl="0" algn="l">
              <a:lnSpc>
                <a:spcPct val="115000"/>
              </a:lnSpc>
              <a:spcBef>
                <a:spcPts val="300"/>
              </a:spcBef>
              <a:spcAft>
                <a:spcPts val="30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a:t>
            </a:r>
            <a:br>
              <a:rPr b="0" i="0" lang="en-US" sz="2000" u="none" cap="none" strike="noStrike">
                <a:solidFill>
                  <a:srgbClr val="000000"/>
                </a:solidFill>
                <a:latin typeface="Consolas"/>
                <a:ea typeface="Consolas"/>
                <a:cs typeface="Consolas"/>
                <a:sym typeface="Consolas"/>
              </a:rPr>
            </a:br>
            <a:endParaRPr b="0" i="0" sz="2000" u="none" cap="none" strike="noStrike">
              <a:solidFill>
                <a:srgbClr val="000000"/>
              </a:solidFill>
              <a:latin typeface="Proxima Nova"/>
              <a:ea typeface="Proxima Nova"/>
              <a:cs typeface="Proxima Nova"/>
              <a:sym typeface="Proxima Nova"/>
            </a:endParaRPr>
          </a:p>
        </p:txBody>
      </p:sp>
      <p:sp>
        <p:nvSpPr>
          <p:cNvPr id="409" name="Google Shape;409;p4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Callback</a:t>
            </a:r>
            <a:endParaRPr b="1" sz="3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6" name="Google Shape;416;p4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Notación para asociar callbacks</a:t>
            </a:r>
            <a:endParaRPr b="1" sz="3400"/>
          </a:p>
        </p:txBody>
      </p:sp>
      <p:sp>
        <p:nvSpPr>
          <p:cNvPr id="417" name="Google Shape;417;p45"/>
          <p:cNvSpPr txBox="1"/>
          <p:nvPr/>
        </p:nvSpPr>
        <p:spPr>
          <a:xfrm>
            <a:off x="311700" y="2190775"/>
            <a:ext cx="85206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Proxima Nova"/>
                <a:ea typeface="Proxima Nova"/>
                <a:cs typeface="Proxima Nova"/>
                <a:sym typeface="Proxima Nova"/>
              </a:rPr>
              <a:t>La forma en que se vé un llamado depende de cómo escribimos la función:</a:t>
            </a:r>
            <a:endParaRPr b="0" i="0" sz="2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Proxima Nova"/>
                <a:ea typeface="Proxima Nova"/>
                <a:cs typeface="Proxima Nova"/>
                <a:sym typeface="Proxima Nova"/>
              </a:rPr>
              <a:t>(son todas equivalentes)</a:t>
            </a:r>
            <a:endParaRPr b="0" i="0" sz="2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000"/>
              <a:buFont typeface="Arial"/>
              <a:buNone/>
            </a:pPr>
            <a:r>
              <a:rPr b="0" i="1" lang="en-US" sz="2000" u="none" cap="none" strike="noStrike">
                <a:solidFill>
                  <a:srgbClr val="A64D79"/>
                </a:solidFill>
                <a:latin typeface="Consolas"/>
                <a:ea typeface="Consolas"/>
                <a:cs typeface="Consolas"/>
                <a:sym typeface="Consolas"/>
              </a:rPr>
              <a:t>function </a:t>
            </a:r>
            <a:r>
              <a:rPr b="0" i="0" lang="en-US" sz="2000" u="none" cap="none" strike="noStrike">
                <a:solidFill>
                  <a:srgbClr val="000000"/>
                </a:solidFill>
                <a:latin typeface="Consolas"/>
                <a:ea typeface="Consolas"/>
                <a:cs typeface="Consolas"/>
                <a:sym typeface="Consolas"/>
              </a:rPr>
              <a:t>miFuncion</a:t>
            </a:r>
            <a:r>
              <a:rPr b="0" i="1" lang="en-US" sz="2000" u="none" cap="none" strike="noStrike">
                <a:solidFill>
                  <a:srgbClr val="00000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 .. } 		  </a:t>
            </a:r>
            <a:r>
              <a:rPr b="0" i="0" lang="en-US" sz="2000" u="none" cap="none" strike="noStrike">
                <a:solidFill>
                  <a:srgbClr val="999999"/>
                </a:solidFill>
                <a:latin typeface="Consolas"/>
                <a:ea typeface="Consolas"/>
                <a:cs typeface="Consolas"/>
                <a:sym typeface="Consolas"/>
              </a:rPr>
              <a:t>//Id</a:t>
            </a:r>
            <a:endParaRPr b="0" i="0" sz="2000" u="none" cap="none" strike="noStrike">
              <a:solidFill>
                <a:srgbClr val="000000"/>
              </a:solidFill>
              <a:latin typeface="Consolas"/>
              <a:ea typeface="Consolas"/>
              <a:cs typeface="Consolas"/>
              <a:sym typeface="Consolas"/>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Consolas"/>
                <a:ea typeface="Consolas"/>
                <a:cs typeface="Consolas"/>
                <a:sym typeface="Consolas"/>
              </a:rPr>
              <a:t>let miFuncion = </a:t>
            </a:r>
            <a:r>
              <a:rPr b="0" i="1" lang="en-US" sz="2000" u="none" cap="none" strike="noStrike">
                <a:solidFill>
                  <a:srgbClr val="A64D79"/>
                </a:solidFill>
                <a:latin typeface="Consolas"/>
                <a:ea typeface="Consolas"/>
                <a:cs typeface="Consolas"/>
                <a:sym typeface="Consolas"/>
              </a:rPr>
              <a:t>function</a:t>
            </a:r>
            <a:r>
              <a:rPr b="0" i="1" lang="en-US" sz="2000" u="none" cap="none" strike="noStrike">
                <a:solidFill>
                  <a:srgbClr val="00000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 .. }; </a:t>
            </a:r>
            <a:r>
              <a:rPr b="0" i="0" lang="en-US" sz="2000" u="none" cap="none" strike="noStrike">
                <a:solidFill>
                  <a:srgbClr val="999999"/>
                </a:solidFill>
                <a:latin typeface="Consolas"/>
                <a:ea typeface="Consolas"/>
                <a:cs typeface="Consolas"/>
                <a:sym typeface="Consolas"/>
              </a:rPr>
              <a:t>//variable</a:t>
            </a:r>
            <a:endParaRPr b="0" i="0" sz="2000" u="none" cap="none" strike="noStrike">
              <a:solidFill>
                <a:srgbClr val="999999"/>
              </a:solidFill>
              <a:latin typeface="Consolas"/>
              <a:ea typeface="Consolas"/>
              <a:cs typeface="Consolas"/>
              <a:sym typeface="Consolas"/>
            </a:endParaRPr>
          </a:p>
          <a:p>
            <a:pPr indent="0" lvl="0" marL="0" marR="0" rtl="0" algn="l">
              <a:lnSpc>
                <a:spcPct val="115000"/>
              </a:lnSpc>
              <a:spcBef>
                <a:spcPts val="300"/>
              </a:spcBef>
              <a:spcAft>
                <a:spcPts val="0"/>
              </a:spcAft>
              <a:buClr>
                <a:srgbClr val="000000"/>
              </a:buClr>
              <a:buSzPts val="2000"/>
              <a:buFont typeface="Arial"/>
              <a:buNone/>
            </a:pPr>
            <a:r>
              <a:t/>
            </a:r>
            <a:endParaRPr b="0" i="0" sz="2000" u="none" cap="none" strike="noStrike">
              <a:solidFill>
                <a:srgbClr val="999999"/>
              </a:solidFill>
              <a:latin typeface="Consolas"/>
              <a:ea typeface="Consolas"/>
              <a:cs typeface="Consolas"/>
              <a:sym typeface="Consolas"/>
            </a:endParaRPr>
          </a:p>
          <a:p>
            <a:pPr indent="0" lvl="0" marL="0" marR="0" rtl="0" algn="l">
              <a:lnSpc>
                <a:spcPct val="115000"/>
              </a:lnSpc>
              <a:spcBef>
                <a:spcPts val="300"/>
              </a:spcBef>
              <a:spcAft>
                <a:spcPts val="0"/>
              </a:spcAft>
              <a:buClr>
                <a:srgbClr val="000000"/>
              </a:buClr>
              <a:buSzPts val="2000"/>
              <a:buFont typeface="Arial"/>
              <a:buNone/>
            </a:pPr>
            <a:r>
              <a:rPr b="1" i="0" lang="en-US" sz="2000" u="none" cap="none" strike="noStrike">
                <a:solidFill>
                  <a:srgbClr val="000000"/>
                </a:solidFill>
                <a:latin typeface="Consolas"/>
                <a:ea typeface="Consolas"/>
                <a:cs typeface="Consolas"/>
                <a:sym typeface="Consolas"/>
              </a:rPr>
              <a:t>bajarFoto</a:t>
            </a:r>
            <a:r>
              <a:rPr b="0" i="0" lang="en-US" sz="2000" u="none" cap="none" strike="noStrike">
                <a:solidFill>
                  <a:srgbClr val="000000"/>
                </a:solidFill>
                <a:latin typeface="Consolas"/>
                <a:ea typeface="Consolas"/>
                <a:cs typeface="Consolas"/>
                <a:sym typeface="Consolas"/>
              </a:rPr>
              <a:t> (url, miFuncion);</a:t>
            </a:r>
            <a:br>
              <a:rPr b="0" i="0" lang="en-US" sz="2000" u="none" cap="none" strike="noStrike">
                <a:solidFill>
                  <a:srgbClr val="000000"/>
                </a:solidFill>
                <a:latin typeface="Proxima Nova"/>
                <a:ea typeface="Proxima Nova"/>
                <a:cs typeface="Proxima Nova"/>
                <a:sym typeface="Proxima Nova"/>
              </a:rPr>
            </a:br>
            <a:endParaRPr b="0" i="0" sz="2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000"/>
              <a:buFont typeface="Arial"/>
              <a:buNone/>
            </a:pPr>
            <a:r>
              <a:rPr b="1" i="0" lang="en-US" sz="2000" u="none" cap="none" strike="noStrike">
                <a:solidFill>
                  <a:srgbClr val="000000"/>
                </a:solidFill>
                <a:latin typeface="Consolas"/>
                <a:ea typeface="Consolas"/>
                <a:cs typeface="Consolas"/>
                <a:sym typeface="Consolas"/>
              </a:rPr>
              <a:t>bajarFoto</a:t>
            </a:r>
            <a:r>
              <a:rPr b="0" i="0" lang="en-US" sz="2000" u="none" cap="none" strike="noStrike">
                <a:solidFill>
                  <a:srgbClr val="000000"/>
                </a:solidFill>
                <a:latin typeface="Consolas"/>
                <a:ea typeface="Consolas"/>
                <a:cs typeface="Consolas"/>
                <a:sym typeface="Consolas"/>
              </a:rPr>
              <a:t> (url, </a:t>
            </a:r>
            <a:r>
              <a:rPr b="0" i="1" lang="en-US" sz="2000" u="none" cap="none" strike="noStrike">
                <a:solidFill>
                  <a:srgbClr val="A64D79"/>
                </a:solidFill>
                <a:latin typeface="Consolas"/>
                <a:ea typeface="Consolas"/>
                <a:cs typeface="Consolas"/>
                <a:sym typeface="Consolas"/>
              </a:rPr>
              <a:t>function</a:t>
            </a:r>
            <a:r>
              <a:rPr b="0" i="0" lang="en-US" sz="2000" u="none" cap="none" strike="noStrike">
                <a:solidFill>
                  <a:srgbClr val="000000"/>
                </a:solidFill>
                <a:latin typeface="Consolas"/>
                <a:ea typeface="Consolas"/>
                <a:cs typeface="Consolas"/>
                <a:sym typeface="Consolas"/>
              </a:rPr>
              <a:t>(){ .. }); </a:t>
            </a:r>
            <a:r>
              <a:rPr b="0" i="0" lang="en-US" sz="2000" u="none" cap="none" strike="noStrike">
                <a:solidFill>
                  <a:srgbClr val="999999"/>
                </a:solidFill>
                <a:latin typeface="Consolas"/>
                <a:ea typeface="Consolas"/>
                <a:cs typeface="Consolas"/>
                <a:sym typeface="Consolas"/>
              </a:rPr>
              <a:t>//Función inline anónima</a:t>
            </a:r>
            <a:endParaRPr b="0" i="0" sz="2000" u="none" cap="none" strike="noStrike">
              <a:solidFill>
                <a:srgbClr val="999999"/>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000"/>
              <a:buFont typeface="Arial"/>
              <a:buNone/>
            </a:pPr>
            <a:r>
              <a:rPr b="1" i="0" lang="en-US" sz="2000" u="none" cap="none" strike="noStrike">
                <a:solidFill>
                  <a:srgbClr val="000000"/>
                </a:solidFill>
                <a:latin typeface="Consolas"/>
                <a:ea typeface="Consolas"/>
                <a:cs typeface="Consolas"/>
                <a:sym typeface="Consolas"/>
              </a:rPr>
              <a:t>bajarFoto</a:t>
            </a:r>
            <a:r>
              <a:rPr b="0" i="0" lang="en-US" sz="2000" u="none" cap="none" strike="noStrike">
                <a:solidFill>
                  <a:srgbClr val="000000"/>
                </a:solidFill>
                <a:latin typeface="Consolas"/>
                <a:ea typeface="Consolas"/>
                <a:cs typeface="Consolas"/>
                <a:sym typeface="Consolas"/>
              </a:rPr>
              <a:t> (url, () =&gt; { .. });     </a:t>
            </a:r>
            <a:r>
              <a:rPr b="0" i="0" lang="en-US" sz="2000" u="none" cap="none" strike="noStrike">
                <a:solidFill>
                  <a:srgbClr val="999999"/>
                </a:solidFill>
                <a:latin typeface="Consolas"/>
                <a:ea typeface="Consolas"/>
                <a:cs typeface="Consolas"/>
                <a:sym typeface="Consolas"/>
              </a:rPr>
              <a:t>//Función arrow</a:t>
            </a:r>
            <a:endParaRPr b="0" i="0" sz="2000" u="none" cap="none" strike="noStrike">
              <a:solidFill>
                <a:srgbClr val="999999"/>
              </a:solidFill>
              <a:latin typeface="Proxima Nova"/>
              <a:ea typeface="Proxima Nova"/>
              <a:cs typeface="Proxima Nova"/>
              <a:sym typeface="Proxima Nova"/>
            </a:endParaRPr>
          </a:p>
          <a:p>
            <a:pPr indent="0" lvl="0" marL="0" marR="0" rtl="0" algn="l">
              <a:lnSpc>
                <a:spcPct val="115000"/>
              </a:lnSpc>
              <a:spcBef>
                <a:spcPts val="300"/>
              </a:spcBef>
              <a:spcAft>
                <a:spcPts val="30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grpSp>
        <p:nvGrpSpPr>
          <p:cNvPr id="418" name="Google Shape;418;p45"/>
          <p:cNvGrpSpPr/>
          <p:nvPr/>
        </p:nvGrpSpPr>
        <p:grpSpPr>
          <a:xfrm>
            <a:off x="2057000" y="3405275"/>
            <a:ext cx="5990000" cy="2379450"/>
            <a:chOff x="2106975" y="1766975"/>
            <a:chExt cx="5990000" cy="2379450"/>
          </a:xfrm>
        </p:grpSpPr>
        <p:sp>
          <p:nvSpPr>
            <p:cNvPr id="419" name="Google Shape;419;p45"/>
            <p:cNvSpPr/>
            <p:nvPr/>
          </p:nvSpPr>
          <p:spPr>
            <a:xfrm>
              <a:off x="5479475" y="2320975"/>
              <a:ext cx="2617500" cy="712500"/>
            </a:xfrm>
            <a:prstGeom prst="rect">
              <a:avLst/>
            </a:prstGeom>
            <a:solidFill>
              <a:srgbClr val="17406D"/>
            </a:solidFill>
            <a:ln cap="flat" cmpd="sng" w="9525">
              <a:solidFill>
                <a:srgbClr val="DBEFF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Arial"/>
                  <a:ea typeface="Arial"/>
                  <a:cs typeface="Arial"/>
                  <a:sym typeface="Arial"/>
                </a:rPr>
                <a:t>CALLBACK</a:t>
              </a:r>
              <a:endParaRPr b="1" i="0" sz="2000" u="none" cap="none" strike="noStrike">
                <a:solidFill>
                  <a:srgbClr val="FFFFFF"/>
                </a:solidFill>
                <a:latin typeface="Arial"/>
                <a:ea typeface="Arial"/>
                <a:cs typeface="Arial"/>
                <a:sym typeface="Arial"/>
              </a:endParaRPr>
            </a:p>
          </p:txBody>
        </p:sp>
        <p:cxnSp>
          <p:nvCxnSpPr>
            <p:cNvPr id="420" name="Google Shape;420;p45"/>
            <p:cNvCxnSpPr/>
            <p:nvPr/>
          </p:nvCxnSpPr>
          <p:spPr>
            <a:xfrm rot="10800000">
              <a:off x="2106975" y="2277275"/>
              <a:ext cx="1187400" cy="298200"/>
            </a:xfrm>
            <a:prstGeom prst="straightConnector1">
              <a:avLst/>
            </a:prstGeom>
            <a:noFill/>
            <a:ln cap="flat" cmpd="sng" w="19050">
              <a:solidFill>
                <a:srgbClr val="980000"/>
              </a:solidFill>
              <a:prstDash val="solid"/>
              <a:round/>
              <a:headEnd len="sm" w="sm" type="none"/>
              <a:tailEnd len="med" w="med" type="triangle"/>
            </a:ln>
          </p:spPr>
        </p:cxnSp>
        <p:cxnSp>
          <p:nvCxnSpPr>
            <p:cNvPr id="421" name="Google Shape;421;p45"/>
            <p:cNvCxnSpPr/>
            <p:nvPr/>
          </p:nvCxnSpPr>
          <p:spPr>
            <a:xfrm flipH="1">
              <a:off x="4254000" y="3049450"/>
              <a:ext cx="994200" cy="216300"/>
            </a:xfrm>
            <a:prstGeom prst="straightConnector1">
              <a:avLst/>
            </a:prstGeom>
            <a:noFill/>
            <a:ln cap="flat" cmpd="sng" w="19050">
              <a:solidFill>
                <a:srgbClr val="17406D"/>
              </a:solidFill>
              <a:prstDash val="solid"/>
              <a:round/>
              <a:headEnd len="sm" w="sm" type="none"/>
              <a:tailEnd len="med" w="med" type="triangle"/>
            </a:ln>
          </p:spPr>
        </p:cxnSp>
        <p:cxnSp>
          <p:nvCxnSpPr>
            <p:cNvPr id="422" name="Google Shape;422;p45"/>
            <p:cNvCxnSpPr/>
            <p:nvPr/>
          </p:nvCxnSpPr>
          <p:spPr>
            <a:xfrm flipH="1">
              <a:off x="4246125" y="3124325"/>
              <a:ext cx="1371000" cy="1022100"/>
            </a:xfrm>
            <a:prstGeom prst="straightConnector1">
              <a:avLst/>
            </a:prstGeom>
            <a:noFill/>
            <a:ln cap="flat" cmpd="sng" w="19050">
              <a:solidFill>
                <a:srgbClr val="17406D"/>
              </a:solidFill>
              <a:prstDash val="solid"/>
              <a:round/>
              <a:headEnd len="sm" w="sm" type="none"/>
              <a:tailEnd len="med" w="med" type="triangle"/>
            </a:ln>
          </p:spPr>
        </p:cxnSp>
        <p:cxnSp>
          <p:nvCxnSpPr>
            <p:cNvPr id="423" name="Google Shape;423;p45"/>
            <p:cNvCxnSpPr/>
            <p:nvPr/>
          </p:nvCxnSpPr>
          <p:spPr>
            <a:xfrm rot="10800000">
              <a:off x="4188025" y="2800675"/>
              <a:ext cx="1063500" cy="16200"/>
            </a:xfrm>
            <a:prstGeom prst="straightConnector1">
              <a:avLst/>
            </a:prstGeom>
            <a:noFill/>
            <a:ln cap="flat" cmpd="sng" w="19050">
              <a:solidFill>
                <a:srgbClr val="17406D"/>
              </a:solidFill>
              <a:prstDash val="solid"/>
              <a:round/>
              <a:headEnd len="sm" w="sm" type="none"/>
              <a:tailEnd len="med" w="med" type="triangle"/>
            </a:ln>
          </p:spPr>
        </p:cxnSp>
        <p:cxnSp>
          <p:nvCxnSpPr>
            <p:cNvPr id="424" name="Google Shape;424;p45"/>
            <p:cNvCxnSpPr/>
            <p:nvPr/>
          </p:nvCxnSpPr>
          <p:spPr>
            <a:xfrm rot="10800000">
              <a:off x="2565075" y="1766975"/>
              <a:ext cx="729300" cy="808500"/>
            </a:xfrm>
            <a:prstGeom prst="straightConnector1">
              <a:avLst/>
            </a:prstGeom>
            <a:noFill/>
            <a:ln cap="flat" cmpd="sng" w="19050">
              <a:solidFill>
                <a:srgbClr val="980000"/>
              </a:solidFill>
              <a:prstDash val="solid"/>
              <a:round/>
              <a:headEnd len="sm" w="sm" type="none"/>
              <a:tailEnd len="med" w="med" type="triangl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1" name="Google Shape;431;p4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en-US" sz="3400"/>
              <a:t>Conversemos con ES7</a:t>
            </a:r>
            <a:endParaRPr b="1" sz="3400"/>
          </a:p>
        </p:txBody>
      </p:sp>
      <p:sp>
        <p:nvSpPr>
          <p:cNvPr id="432" name="Google Shape;432;p46"/>
          <p:cNvSpPr txBox="1"/>
          <p:nvPr/>
        </p:nvSpPr>
        <p:spPr>
          <a:xfrm>
            <a:off x="311700" y="1949000"/>
            <a:ext cx="8520600" cy="416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Ejemplo de cómo bajar algo del servidor</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4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Usuario: - Hola ES7, mucho gusto. Me dijeron que con vos puedo bajar cosas de un servidor más fácil</a:t>
            </a:r>
            <a:endParaRPr b="0" i="0" sz="2400" u="none" cap="none" strike="noStrike">
              <a:solidFill>
                <a:srgbClr val="000000"/>
              </a:solidFill>
              <a:latin typeface="Roboto"/>
              <a:ea typeface="Roboto"/>
              <a:cs typeface="Roboto"/>
              <a:sym typeface="Roboto"/>
            </a:endParaRPr>
          </a:p>
          <a:p>
            <a:pPr indent="0" lvl="0" marL="0" marR="0" rtl="0" algn="l">
              <a:lnSpc>
                <a:spcPct val="114000"/>
              </a:lnSpc>
              <a:spcBef>
                <a:spcPts val="200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ES7: - Sí! Es mucho más fácil, solo tenes que usar el método fetch(URL)</a:t>
            </a:r>
            <a:endParaRPr b="0" i="0" sz="2400" u="none" cap="none" strike="noStrike">
              <a:solidFill>
                <a:srgbClr val="000000"/>
              </a:solidFill>
              <a:latin typeface="Roboto"/>
              <a:ea typeface="Roboto"/>
              <a:cs typeface="Roboto"/>
              <a:sym typeface="Roboto"/>
            </a:endParaRPr>
          </a:p>
          <a:p>
            <a:pPr indent="0" lvl="0" marL="0" marR="0" rtl="0" algn="l">
              <a:lnSpc>
                <a:spcPct val="114000"/>
              </a:lnSpc>
              <a:spcBef>
                <a:spcPts val="2000"/>
              </a:spcBef>
              <a:spcAft>
                <a:spcPts val="2000"/>
              </a:spcAft>
              <a:buClr>
                <a:srgbClr val="000000"/>
              </a:buClr>
              <a:buSzPts val="2400"/>
              <a:buFont typeface="Arial"/>
              <a:buNone/>
            </a:pPr>
            <a:r>
              <a:rPr b="0" i="0" lang="en-US" sz="2400" u="none" cap="none" strike="noStrike">
                <a:solidFill>
                  <a:schemeClr val="dk1"/>
                </a:solidFill>
                <a:latin typeface="Roboto"/>
                <a:ea typeface="Roboto"/>
                <a:cs typeface="Roboto"/>
                <a:sym typeface="Roboto"/>
              </a:rPr>
              <a:t>Usuario</a:t>
            </a:r>
            <a:r>
              <a:rPr b="0" i="0" lang="en-US" sz="2400" u="none" cap="none" strike="noStrike">
                <a:solidFill>
                  <a:srgbClr val="000000"/>
                </a:solidFill>
                <a:latin typeface="Roboto"/>
                <a:ea typeface="Roboto"/>
                <a:cs typeface="Roboto"/>
                <a:sym typeface="Roboto"/>
              </a:rPr>
              <a:t>: - Genial! </a:t>
            </a:r>
            <a:endParaRPr b="0" i="0" sz="2400" u="none" cap="none" strike="noStrike">
              <a:solidFill>
                <a:srgbClr val="000000"/>
              </a:solidFill>
              <a:latin typeface="Roboto"/>
              <a:ea typeface="Roboto"/>
              <a:cs typeface="Roboto"/>
              <a:sym typeface="Roboto"/>
            </a:endParaRPr>
          </a:p>
        </p:txBody>
      </p:sp>
      <p:pic>
        <p:nvPicPr>
          <p:cNvPr id="433" name="Google Shape;433;p46"/>
          <p:cNvPicPr preferRelativeResize="0"/>
          <p:nvPr/>
        </p:nvPicPr>
        <p:blipFill rotWithShape="1">
          <a:blip r:embed="rId3">
            <a:alphaModFix/>
          </a:blip>
          <a:srcRect b="0" l="0" r="0" t="0"/>
          <a:stretch/>
        </p:blipFill>
        <p:spPr>
          <a:xfrm>
            <a:off x="6484550" y="4554600"/>
            <a:ext cx="2030800" cy="2020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0" name="Google Shape;440;p4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en-US" sz="3400"/>
              <a:t>Conversemos con ES7</a:t>
            </a:r>
            <a:endParaRPr b="1" sz="3400"/>
          </a:p>
        </p:txBody>
      </p:sp>
      <p:sp>
        <p:nvSpPr>
          <p:cNvPr id="441" name="Google Shape;441;p47"/>
          <p:cNvSpPr txBox="1"/>
          <p:nvPr/>
        </p:nvSpPr>
        <p:spPr>
          <a:xfrm>
            <a:off x="311700" y="1949000"/>
            <a:ext cx="8520600" cy="41616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0"/>
              </a:spcBef>
              <a:spcAft>
                <a:spcPts val="0"/>
              </a:spcAft>
              <a:buClr>
                <a:schemeClr val="dk1"/>
              </a:buClr>
              <a:buSzPts val="1100"/>
              <a:buFont typeface="Arial"/>
              <a:buNone/>
            </a:pPr>
            <a:r>
              <a:rPr b="0" i="0" lang="en-US" sz="2400" u="none" cap="none" strike="noStrike">
                <a:solidFill>
                  <a:schemeClr val="dk1"/>
                </a:solidFill>
                <a:latin typeface="Roboto"/>
                <a:ea typeface="Roboto"/>
                <a:cs typeface="Roboto"/>
                <a:sym typeface="Roboto"/>
              </a:rPr>
              <a:t>Usuario: - fetch(http://...), ahora me das el archivo?</a:t>
            </a:r>
            <a:endParaRPr b="0" i="0" sz="2400" u="none" cap="none" strike="noStrike">
              <a:solidFill>
                <a:schemeClr val="dk1"/>
              </a:solidFill>
              <a:latin typeface="Roboto"/>
              <a:ea typeface="Roboto"/>
              <a:cs typeface="Roboto"/>
              <a:sym typeface="Roboto"/>
            </a:endParaRPr>
          </a:p>
          <a:p>
            <a:pPr indent="0" lvl="0" marL="0" marR="0" rtl="0" algn="l">
              <a:lnSpc>
                <a:spcPct val="114000"/>
              </a:lnSpc>
              <a:spcBef>
                <a:spcPts val="2000"/>
              </a:spcBef>
              <a:spcAft>
                <a:spcPts val="0"/>
              </a:spcAft>
              <a:buClr>
                <a:schemeClr val="dk1"/>
              </a:buClr>
              <a:buSzPts val="1400"/>
              <a:buFont typeface="Arial"/>
              <a:buNone/>
            </a:pPr>
            <a:r>
              <a:rPr b="0" i="0" lang="en-US" sz="2400" u="none" cap="none" strike="noStrike">
                <a:solidFill>
                  <a:schemeClr val="dk1"/>
                </a:solidFill>
                <a:latin typeface="Roboto"/>
                <a:ea typeface="Roboto"/>
                <a:cs typeface="Roboto"/>
                <a:sym typeface="Roboto"/>
              </a:rPr>
              <a:t>ES7 :- No, no, tarda mucho eso, pero te prometo  que lo bajo</a:t>
            </a:r>
            <a:endParaRPr b="0" i="0" sz="2400" u="none" cap="none" strike="noStrike">
              <a:solidFill>
                <a:schemeClr val="dk1"/>
              </a:solidFill>
              <a:latin typeface="Roboto"/>
              <a:ea typeface="Roboto"/>
              <a:cs typeface="Roboto"/>
              <a:sym typeface="Roboto"/>
            </a:endParaRPr>
          </a:p>
          <a:p>
            <a:pPr indent="0" lvl="0" marL="0" marR="0" rtl="0" algn="l">
              <a:lnSpc>
                <a:spcPct val="114000"/>
              </a:lnSpc>
              <a:spcBef>
                <a:spcPts val="2000"/>
              </a:spcBef>
              <a:spcAft>
                <a:spcPts val="0"/>
              </a:spcAft>
              <a:buClr>
                <a:schemeClr val="dk1"/>
              </a:buClr>
              <a:buSzPts val="1400"/>
              <a:buFont typeface="Arial"/>
              <a:buNone/>
            </a:pPr>
            <a:r>
              <a:rPr b="0" i="0" lang="en-US" sz="2400" u="none" cap="none" strike="noStrike">
                <a:solidFill>
                  <a:schemeClr val="dk1"/>
                </a:solidFill>
                <a:latin typeface="Roboto"/>
                <a:ea typeface="Roboto"/>
                <a:cs typeface="Roboto"/>
                <a:sym typeface="Roboto"/>
              </a:rPr>
              <a:t>Usuario: - Pero lo necesito para seguir</a:t>
            </a:r>
            <a:endParaRPr b="0" i="0" sz="2400" u="none" cap="none" strike="noStrike">
              <a:solidFill>
                <a:schemeClr val="dk1"/>
              </a:solidFill>
              <a:latin typeface="Roboto"/>
              <a:ea typeface="Roboto"/>
              <a:cs typeface="Roboto"/>
              <a:sym typeface="Roboto"/>
            </a:endParaRPr>
          </a:p>
          <a:p>
            <a:pPr indent="0" lvl="0" marL="0" marR="0" rtl="0" algn="l">
              <a:lnSpc>
                <a:spcPct val="114000"/>
              </a:lnSpc>
              <a:spcBef>
                <a:spcPts val="2000"/>
              </a:spcBef>
              <a:spcAft>
                <a:spcPts val="0"/>
              </a:spcAft>
              <a:buClr>
                <a:srgbClr val="000000"/>
              </a:buClr>
              <a:buSzPts val="2400"/>
              <a:buFont typeface="Arial"/>
              <a:buNone/>
            </a:pPr>
            <a:r>
              <a:rPr b="0" i="0" lang="en-US" sz="2400" u="none" cap="none" strike="noStrike">
                <a:solidFill>
                  <a:schemeClr val="dk1"/>
                </a:solidFill>
                <a:latin typeface="Roboto"/>
                <a:ea typeface="Roboto"/>
                <a:cs typeface="Roboto"/>
                <a:sym typeface="Roboto"/>
              </a:rPr>
              <a:t>ES7: - Ya te dije que te lo prometo! Vos decime que queres que haga después con el archivo</a:t>
            </a:r>
            <a:endParaRPr b="0" i="0" sz="2400" u="none" cap="none" strike="noStrike">
              <a:solidFill>
                <a:schemeClr val="dk1"/>
              </a:solidFill>
              <a:latin typeface="Roboto"/>
              <a:ea typeface="Roboto"/>
              <a:cs typeface="Roboto"/>
              <a:sym typeface="Roboto"/>
            </a:endParaRPr>
          </a:p>
          <a:p>
            <a:pPr indent="0" lvl="0" marL="0" marR="0" rtl="0" algn="l">
              <a:lnSpc>
                <a:spcPct val="114000"/>
              </a:lnSpc>
              <a:spcBef>
                <a:spcPts val="2000"/>
              </a:spcBef>
              <a:spcAft>
                <a:spcPts val="0"/>
              </a:spcAft>
              <a:buClr>
                <a:srgbClr val="000000"/>
              </a:buClr>
              <a:buSzPts val="2400"/>
              <a:buFont typeface="Arial"/>
              <a:buNone/>
            </a:pPr>
            <a:r>
              <a:rPr b="0" i="0" lang="en-US" sz="2400" u="none" cap="none" strike="noStrike">
                <a:solidFill>
                  <a:schemeClr val="dk1"/>
                </a:solidFill>
                <a:latin typeface="Roboto"/>
                <a:ea typeface="Roboto"/>
                <a:cs typeface="Roboto"/>
                <a:sym typeface="Roboto"/>
              </a:rPr>
              <a:t>*Versiones de ES6/7/8/9</a:t>
            </a:r>
            <a:endParaRPr b="0" i="0" sz="2400" u="none" cap="none" strike="noStrike">
              <a:solidFill>
                <a:schemeClr val="dk1"/>
              </a:solidFill>
              <a:latin typeface="Roboto"/>
              <a:ea typeface="Roboto"/>
              <a:cs typeface="Roboto"/>
              <a:sym typeface="Roboto"/>
            </a:endParaRPr>
          </a:p>
          <a:p>
            <a:pPr indent="0" lvl="0" marL="0" marR="0" rtl="0" algn="l">
              <a:lnSpc>
                <a:spcPct val="114000"/>
              </a:lnSpc>
              <a:spcBef>
                <a:spcPts val="2000"/>
              </a:spcBef>
              <a:spcAft>
                <a:spcPts val="0"/>
              </a:spcAft>
              <a:buClr>
                <a:schemeClr val="dk1"/>
              </a:buClr>
              <a:buSzPts val="1100"/>
              <a:buFont typeface="Arial"/>
              <a:buNone/>
            </a:pPr>
            <a:r>
              <a:rPr b="1" i="0" lang="en-US" sz="1100" u="sng" cap="none" strike="noStrike">
                <a:solidFill>
                  <a:schemeClr val="hlink"/>
                </a:solidFill>
                <a:latin typeface="Arial"/>
                <a:ea typeface="Arial"/>
                <a:cs typeface="Arial"/>
                <a:sym typeface="Arial"/>
                <a:hlinkClick r:id="rId3"/>
              </a:rPr>
              <a:t>https://medium.com/@madasamy/javascript-brief-history-and-ecmascript-es6-es7-es8-features-673973394df4</a:t>
            </a:r>
            <a:endParaRPr b="1" i="0" sz="2400" u="none" cap="none" strike="noStrike">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8" name="Google Shape;448;p4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en-US" sz="2800"/>
              <a:t>Llamados asincrónicos… ¿Por qué usarlos?</a:t>
            </a:r>
            <a:endParaRPr b="1" sz="2400"/>
          </a:p>
        </p:txBody>
      </p:sp>
      <p:sp>
        <p:nvSpPr>
          <p:cNvPr id="449" name="Google Shape;449;p48"/>
          <p:cNvSpPr txBox="1"/>
          <p:nvPr/>
        </p:nvSpPr>
        <p:spPr>
          <a:xfrm>
            <a:off x="311700" y="1758625"/>
            <a:ext cx="8520600" cy="4659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JavaScript es de un solo hilo, es decir, dos porciones de secuencia de comandos no se pueden ejecutar al mismo tiempo, tienen que ejecutarse uno después del otro. Sin llamados asíncronos, quedamos esperando una respuesta. </a:t>
            </a:r>
            <a:endParaRPr b="0" i="0" sz="2400" u="none" cap="none" strike="noStrike">
              <a:solidFill>
                <a:srgbClr val="000000"/>
              </a:solidFill>
              <a:latin typeface="Roboto"/>
              <a:ea typeface="Roboto"/>
              <a:cs typeface="Roboto"/>
              <a:sym typeface="Roboto"/>
            </a:endParaRPr>
          </a:p>
        </p:txBody>
      </p:sp>
      <p:pic>
        <p:nvPicPr>
          <p:cNvPr id="450" name="Google Shape;450;p48"/>
          <p:cNvPicPr preferRelativeResize="0"/>
          <p:nvPr/>
        </p:nvPicPr>
        <p:blipFill rotWithShape="1">
          <a:blip r:embed="rId3">
            <a:alphaModFix/>
          </a:blip>
          <a:srcRect b="0" l="0" r="0" t="0"/>
          <a:stretch/>
        </p:blipFill>
        <p:spPr>
          <a:xfrm>
            <a:off x="457200" y="3674725"/>
            <a:ext cx="8229600" cy="274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7" name="Google Shape;457;p49"/>
          <p:cNvSpPr txBox="1"/>
          <p:nvPr/>
        </p:nvSpPr>
        <p:spPr>
          <a:xfrm>
            <a:off x="214500" y="1431800"/>
            <a:ext cx="8715000" cy="86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30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ES6 introduce Promises (promesas en castellano). Son un objeto que representa la terminación o el fracaso eventual de una operación asíncrona.</a:t>
            </a:r>
            <a:endParaRPr b="0" i="0" sz="2000" u="none" cap="none" strike="noStrike">
              <a:solidFill>
                <a:srgbClr val="000000"/>
              </a:solidFill>
              <a:latin typeface="Proxima Nova"/>
              <a:ea typeface="Proxima Nova"/>
              <a:cs typeface="Proxima Nova"/>
              <a:sym typeface="Proxima Nova"/>
            </a:endParaRPr>
          </a:p>
        </p:txBody>
      </p:sp>
      <p:pic>
        <p:nvPicPr>
          <p:cNvPr id="458" name="Google Shape;458;p49"/>
          <p:cNvPicPr preferRelativeResize="0"/>
          <p:nvPr/>
        </p:nvPicPr>
        <p:blipFill rotWithShape="1">
          <a:blip r:embed="rId3">
            <a:alphaModFix/>
          </a:blip>
          <a:srcRect b="0" l="0" r="0" t="0"/>
          <a:stretch/>
        </p:blipFill>
        <p:spPr>
          <a:xfrm>
            <a:off x="1438463" y="2297000"/>
            <a:ext cx="6267069" cy="1961357"/>
          </a:xfrm>
          <a:prstGeom prst="rect">
            <a:avLst/>
          </a:prstGeom>
          <a:noFill/>
          <a:ln>
            <a:noFill/>
          </a:ln>
        </p:spPr>
      </p:pic>
      <p:pic>
        <p:nvPicPr>
          <p:cNvPr id="459" name="Google Shape;459;p49"/>
          <p:cNvPicPr preferRelativeResize="0"/>
          <p:nvPr/>
        </p:nvPicPr>
        <p:blipFill rotWithShape="1">
          <a:blip r:embed="rId4">
            <a:alphaModFix/>
          </a:blip>
          <a:srcRect b="0" l="0" r="0" t="0"/>
          <a:stretch/>
        </p:blipFill>
        <p:spPr>
          <a:xfrm>
            <a:off x="1438463" y="4400143"/>
            <a:ext cx="6267069" cy="1961357"/>
          </a:xfrm>
          <a:prstGeom prst="rect">
            <a:avLst/>
          </a:prstGeom>
          <a:noFill/>
          <a:ln>
            <a:noFill/>
          </a:ln>
        </p:spPr>
      </p:pic>
      <p:sp>
        <p:nvSpPr>
          <p:cNvPr id="460" name="Google Shape;460;p49"/>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5">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1" name="Google Shape;461;p4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Promises</a:t>
            </a:r>
            <a:endParaRPr b="1" sz="3400"/>
          </a:p>
        </p:txBody>
      </p:sp>
      <p:sp>
        <p:nvSpPr>
          <p:cNvPr id="462" name="Google Shape;462;p49"/>
          <p:cNvSpPr txBox="1"/>
          <p:nvPr/>
        </p:nvSpPr>
        <p:spPr>
          <a:xfrm>
            <a:off x="502500" y="6285300"/>
            <a:ext cx="8116800" cy="51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500" u="sng" cap="none" strike="noStrike">
                <a:solidFill>
                  <a:srgbClr val="CC9900"/>
                </a:solidFill>
                <a:latin typeface="Arial"/>
                <a:ea typeface="Arial"/>
                <a:cs typeface="Arial"/>
                <a:sym typeface="Arial"/>
                <a:hlinkClick r:id="rId6">
                  <a:extLst>
                    <a:ext uri="{A12FA001-AC4F-418D-AE19-62706E023703}">
                      <ahyp:hlinkClr val="tx"/>
                    </a:ext>
                  </a:extLst>
                </a:hlinkClick>
              </a:rPr>
              <a:t>https://developer.mozilla.org/en-US/docs/Web/JavaScript/Reference/Global_Objects/Promise</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9" name="Google Shape;469;p5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Promises</a:t>
            </a:r>
            <a:endParaRPr b="1" sz="3400"/>
          </a:p>
        </p:txBody>
      </p:sp>
      <p:sp>
        <p:nvSpPr>
          <p:cNvPr id="470" name="Google Shape;470;p50"/>
          <p:cNvSpPr txBox="1"/>
          <p:nvPr/>
        </p:nvSpPr>
        <p:spPr>
          <a:xfrm>
            <a:off x="386700" y="1508000"/>
            <a:ext cx="83484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Las promesas son una característica más reciente que fue añadida en la versión 6 del estándar ECMAScript. Una Promise maneja un evento único cuando una operación asíncrona se completa o falla.</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Una promesa se define como una función no-bloqueante y asíncrona cuyo valor de retorno puede estar disponible justo en el momento, en el futuro o nunca.</a:t>
            </a:r>
            <a:endParaRPr b="0" i="0" sz="2000" u="none" cap="none" strike="noStrike">
              <a:solidFill>
                <a:srgbClr val="000000"/>
              </a:solidFill>
              <a:latin typeface="Consolas"/>
              <a:ea typeface="Consolas"/>
              <a:cs typeface="Consolas"/>
              <a:sym typeface="Consolas"/>
            </a:endParaRPr>
          </a:p>
          <a:p>
            <a:pPr indent="0" lvl="0" marL="0" marR="0" rtl="0" algn="l">
              <a:lnSpc>
                <a:spcPct val="115000"/>
              </a:lnSpc>
              <a:spcBef>
                <a:spcPts val="300"/>
              </a:spcBef>
              <a:spcAft>
                <a:spcPts val="300"/>
              </a:spcAft>
              <a:buClr>
                <a:srgbClr val="000000"/>
              </a:buClr>
              <a:buSzPts val="2000"/>
              <a:buFont typeface="Arial"/>
              <a:buNone/>
            </a:pPr>
            <a:br>
              <a:rPr b="0" i="0" lang="en-US" sz="2000" u="none" cap="none" strike="noStrike">
                <a:solidFill>
                  <a:srgbClr val="000000"/>
                </a:solidFill>
                <a:latin typeface="Consolas"/>
                <a:ea typeface="Consolas"/>
                <a:cs typeface="Consolas"/>
                <a:sym typeface="Consolas"/>
              </a:rPr>
            </a:br>
            <a:r>
              <a:rPr b="0" i="0" lang="en-US" sz="2000" u="none" cap="none" strike="noStrike">
                <a:solidFill>
                  <a:srgbClr val="000000"/>
                </a:solidFill>
                <a:latin typeface="Consolas"/>
                <a:ea typeface="Consolas"/>
                <a:cs typeface="Consolas"/>
                <a:sym typeface="Consolas"/>
              </a:rPr>
              <a:t>	</a:t>
            </a:r>
            <a:endParaRPr b="0" i="0" sz="2000" u="none" cap="none" strike="noStrike">
              <a:solidFill>
                <a:srgbClr val="000000"/>
              </a:solidFill>
              <a:latin typeface="Proxima Nova"/>
              <a:ea typeface="Proxima Nova"/>
              <a:cs typeface="Proxima Nova"/>
              <a:sym typeface="Proxima Nova"/>
            </a:endParaRPr>
          </a:p>
        </p:txBody>
      </p:sp>
      <p:pic>
        <p:nvPicPr>
          <p:cNvPr id="471" name="Google Shape;471;p50"/>
          <p:cNvPicPr preferRelativeResize="0"/>
          <p:nvPr/>
        </p:nvPicPr>
        <p:blipFill rotWithShape="1">
          <a:blip r:embed="rId3">
            <a:alphaModFix/>
          </a:blip>
          <a:srcRect b="0" l="0" r="0" t="0"/>
          <a:stretch/>
        </p:blipFill>
        <p:spPr>
          <a:xfrm>
            <a:off x="3294151" y="4506752"/>
            <a:ext cx="2555700" cy="18776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8" name="Google Shape;478;p51"/>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79" name="Google Shape;479;p51"/>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Promises</a:t>
            </a:r>
            <a:endParaRPr b="1" sz="3400"/>
          </a:p>
        </p:txBody>
      </p:sp>
      <p:sp>
        <p:nvSpPr>
          <p:cNvPr id="480" name="Google Shape;480;p51"/>
          <p:cNvSpPr txBox="1"/>
          <p:nvPr/>
        </p:nvSpPr>
        <p:spPr>
          <a:xfrm>
            <a:off x="311700" y="1448725"/>
            <a:ext cx="8520600" cy="52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ES7 incorpora la interfaz </a:t>
            </a:r>
            <a:r>
              <a:rPr b="1" i="0" lang="en-US" sz="2400" u="none" cap="none" strike="noStrike">
                <a:solidFill>
                  <a:srgbClr val="000000"/>
                </a:solidFill>
                <a:latin typeface="Roboto"/>
                <a:ea typeface="Roboto"/>
                <a:cs typeface="Roboto"/>
                <a:sym typeface="Roboto"/>
              </a:rPr>
              <a:t>fetch() </a:t>
            </a:r>
            <a:endParaRPr b="1"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let promise = fetch(url);</a:t>
            </a:r>
            <a:endParaRPr b="0" i="0" sz="2400" u="none" cap="none" strike="noStrike">
              <a:solidFill>
                <a:srgbClr val="000000"/>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promise.then(response</a:t>
            </a:r>
            <a:r>
              <a:rPr b="0" i="0" lang="en-US" sz="2400" u="none" cap="none" strike="noStrike">
                <a:solidFill>
                  <a:srgbClr val="E4E4E4"/>
                </a:solidFill>
                <a:latin typeface="Roboto"/>
                <a:ea typeface="Roboto"/>
                <a:cs typeface="Roboto"/>
                <a:sym typeface="Roboto"/>
              </a:rPr>
              <a:t> </a:t>
            </a:r>
            <a:r>
              <a:rPr b="0" i="0" lang="en-US" sz="2400" u="none" cap="none" strike="noStrike">
                <a:solidFill>
                  <a:srgbClr val="6CC0B7"/>
                </a:solidFill>
                <a:latin typeface="Roboto"/>
                <a:ea typeface="Roboto"/>
                <a:cs typeface="Roboto"/>
                <a:sym typeface="Roboto"/>
              </a:rPr>
              <a:t>=&gt;</a:t>
            </a:r>
            <a:r>
              <a:rPr b="0" i="0" lang="en-US" sz="2400" u="none" cap="none" strike="noStrike">
                <a:solidFill>
                  <a:srgbClr val="E4E4E4"/>
                </a:solidFill>
                <a:latin typeface="Roboto"/>
                <a:ea typeface="Roboto"/>
                <a:cs typeface="Roboto"/>
                <a:sym typeface="Roboto"/>
              </a:rPr>
              <a:t> </a:t>
            </a:r>
            <a:r>
              <a:rPr b="0" i="0" lang="en-US" sz="2400" u="none" cap="none" strike="noStrike">
                <a:solidFill>
                  <a:srgbClr val="000000"/>
                </a:solidFill>
                <a:latin typeface="Roboto"/>
                <a:ea typeface="Roboto"/>
                <a:cs typeface="Roboto"/>
                <a:sym typeface="Roboto"/>
              </a:rPr>
              <a:t>…do something… ).catch()</a:t>
            </a:r>
            <a:endParaRPr b="0" i="0" sz="2400" u="none" cap="none" strike="noStrike">
              <a:solidFill>
                <a:srgbClr val="E4E4E4"/>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E4E4E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O la versión corta</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	</a:t>
            </a:r>
            <a:endParaRPr b="0" i="0" sz="2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fetch(url).then(response</a:t>
            </a:r>
            <a:r>
              <a:rPr b="0" i="0" lang="en-US" sz="2400" u="none" cap="none" strike="noStrike">
                <a:solidFill>
                  <a:srgbClr val="E4E4E4"/>
                </a:solidFill>
                <a:latin typeface="Roboto"/>
                <a:ea typeface="Roboto"/>
                <a:cs typeface="Roboto"/>
                <a:sym typeface="Roboto"/>
              </a:rPr>
              <a:t> </a:t>
            </a:r>
            <a:r>
              <a:rPr b="0" i="0" lang="en-US" sz="2400" u="none" cap="none" strike="noStrike">
                <a:solidFill>
                  <a:srgbClr val="6CC0B7"/>
                </a:solidFill>
                <a:latin typeface="Roboto"/>
                <a:ea typeface="Roboto"/>
                <a:cs typeface="Roboto"/>
                <a:sym typeface="Roboto"/>
              </a:rPr>
              <a:t>=&gt;</a:t>
            </a:r>
            <a:r>
              <a:rPr b="0" i="0" lang="en-US" sz="2400" u="none" cap="none" strike="noStrike">
                <a:solidFill>
                  <a:srgbClr val="E4E4E4"/>
                </a:solidFill>
                <a:latin typeface="Roboto"/>
                <a:ea typeface="Roboto"/>
                <a:cs typeface="Roboto"/>
                <a:sym typeface="Roboto"/>
              </a:rPr>
              <a:t> </a:t>
            </a:r>
            <a:r>
              <a:rPr b="0" i="0" lang="en-US" sz="2400" u="none" cap="none" strike="noStrike">
                <a:solidFill>
                  <a:srgbClr val="000000"/>
                </a:solidFill>
                <a:latin typeface="Roboto"/>
                <a:ea typeface="Roboto"/>
                <a:cs typeface="Roboto"/>
                <a:sym typeface="Roboto"/>
              </a:rPr>
              <a:t>…do something… ).catch()</a:t>
            </a:r>
            <a:endParaRPr b="0" i="0" sz="2400" u="none" cap="none" strike="noStrike">
              <a:solidFill>
                <a:srgbClr val="E4E4E4"/>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El uso más simple de fetch() toma un argumento (la ruta del recurso que se quiera traer) y </a:t>
            </a:r>
            <a:r>
              <a:rPr b="1" i="0" lang="en-US" sz="2400" u="sng" cap="none" strike="noStrike">
                <a:solidFill>
                  <a:srgbClr val="000000"/>
                </a:solidFill>
                <a:latin typeface="Roboto"/>
                <a:ea typeface="Roboto"/>
                <a:cs typeface="Roboto"/>
                <a:sym typeface="Roboto"/>
              </a:rPr>
              <a:t>el resultado es una promesa</a:t>
            </a:r>
            <a:r>
              <a:rPr b="0" i="0" lang="en-US" sz="2400" u="sng" cap="none" strike="noStrike">
                <a:solidFill>
                  <a:srgbClr val="000000"/>
                </a:solidFill>
                <a:latin typeface="Roboto"/>
                <a:ea typeface="Roboto"/>
                <a:cs typeface="Roboto"/>
                <a:sym typeface="Roboto"/>
              </a:rPr>
              <a:t> </a:t>
            </a:r>
            <a:r>
              <a:rPr b="0" i="0" lang="en-US" sz="2400" u="none" cap="none" strike="noStrike">
                <a:solidFill>
                  <a:srgbClr val="000000"/>
                </a:solidFill>
                <a:latin typeface="Roboto"/>
                <a:ea typeface="Roboto"/>
                <a:cs typeface="Roboto"/>
                <a:sym typeface="Roboto"/>
              </a:rPr>
              <a:t>que contiene la respuesta (un objeto </a:t>
            </a:r>
            <a:r>
              <a:rPr b="0" i="0" lang="en-US" sz="2400" u="sng" cap="none" strike="noStrike">
                <a:solidFill>
                  <a:srgbClr val="CC9900"/>
                </a:solidFill>
                <a:latin typeface="Roboto"/>
                <a:ea typeface="Roboto"/>
                <a:cs typeface="Roboto"/>
                <a:sym typeface="Roboto"/>
                <a:hlinkClick r:id="rId4">
                  <a:extLst>
                    <a:ext uri="{A12FA001-AC4F-418D-AE19-62706E023703}">
                      <ahyp:hlinkClr val="tx"/>
                    </a:ext>
                  </a:extLst>
                </a:hlinkClick>
              </a:rPr>
              <a:t>Response</a:t>
            </a:r>
            <a:r>
              <a:rPr b="0" i="0" lang="en-US" sz="2400" u="none" cap="none" strike="noStrike">
                <a:solidFill>
                  <a:srgbClr val="000000"/>
                </a:solidFill>
                <a:latin typeface="Roboto"/>
                <a:ea typeface="Roboto"/>
                <a:cs typeface="Roboto"/>
                <a:sym typeface="Roboto"/>
              </a:rPr>
              <a:t>)</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sp>
        <p:nvSpPr>
          <p:cNvPr id="481" name="Google Shape;481;p51"/>
          <p:cNvSpPr txBox="1"/>
          <p:nvPr/>
        </p:nvSpPr>
        <p:spPr>
          <a:xfrm>
            <a:off x="599400" y="6272700"/>
            <a:ext cx="7945200" cy="440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sng" cap="none" strike="noStrike">
                <a:solidFill>
                  <a:srgbClr val="CC9900"/>
                </a:solidFill>
                <a:latin typeface="Proxima Nova"/>
                <a:ea typeface="Proxima Nova"/>
                <a:cs typeface="Proxima Nova"/>
                <a:sym typeface="Proxima Nova"/>
                <a:hlinkClick r:id="rId5">
                  <a:extLst>
                    <a:ext uri="{A12FA001-AC4F-418D-AE19-62706E023703}">
                      <ahyp:hlinkClr val="tx"/>
                    </a:ext>
                  </a:extLst>
                </a:hlinkClick>
              </a:rPr>
              <a:t>https://developer.mozilla.org/es/docs/Web/API/Fetch_API/Utilizando_Fetch</a:t>
            </a:r>
            <a:r>
              <a:rPr b="0" i="0" lang="en-US" sz="1800" u="none" cap="none" strike="noStrike">
                <a:solidFill>
                  <a:srgbClr val="000000"/>
                </a:solidFill>
                <a:latin typeface="Proxima Nova"/>
                <a:ea typeface="Proxima Nova"/>
                <a:cs typeface="Proxima Nova"/>
                <a:sym typeface="Proxima Nova"/>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Asincronismo en Javascript</a:t>
            </a:r>
            <a:endParaRPr b="1" sz="3400"/>
          </a:p>
        </p:txBody>
      </p:sp>
      <p:sp>
        <p:nvSpPr>
          <p:cNvPr id="302" name="Google Shape;302;p3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3" name="Google Shape;303;p34"/>
          <p:cNvSpPr txBox="1"/>
          <p:nvPr/>
        </p:nvSpPr>
        <p:spPr>
          <a:xfrm>
            <a:off x="390875" y="1767400"/>
            <a:ext cx="8623200" cy="4893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Proxima Nova"/>
                <a:ea typeface="Proxima Nova"/>
                <a:cs typeface="Proxima Nova"/>
                <a:sym typeface="Proxima Nova"/>
              </a:rPr>
              <a:t>Asincronismo hace referencia al suceso que no tiene lugar en total correspondencia temporal con otro suceso. </a:t>
            </a:r>
            <a:endParaRPr b="0" i="0" sz="24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300"/>
              </a:spcBef>
              <a:spcAft>
                <a:spcPts val="0"/>
              </a:spcAft>
              <a:buClr>
                <a:srgbClr val="000000"/>
              </a:buClr>
              <a:buSzPts val="2400"/>
              <a:buFont typeface="Arial"/>
              <a:buNone/>
            </a:pPr>
            <a:r>
              <a:rPr b="0" i="0" lang="en-US" sz="2400" u="none" cap="none" strike="noStrike">
                <a:solidFill>
                  <a:schemeClr val="dk1"/>
                </a:solidFill>
                <a:latin typeface="Proxima Nova"/>
                <a:ea typeface="Proxima Nova"/>
                <a:cs typeface="Proxima Nova"/>
                <a:sym typeface="Proxima Nova"/>
              </a:rPr>
              <a:t>Son tareas, cuyas operaciones son resueltas fuera de nuestra aplicación, que al ser ejecutadas pueden ser completadas en el momento o en el futuro y que su comportamiento es no </a:t>
            </a:r>
            <a:r>
              <a:rPr b="1" i="0" lang="en-US" sz="2400" u="none" cap="none" strike="noStrike">
                <a:solidFill>
                  <a:schemeClr val="dk1"/>
                </a:solidFill>
                <a:latin typeface="Proxima Nova"/>
                <a:ea typeface="Proxima Nova"/>
                <a:cs typeface="Proxima Nova"/>
                <a:sym typeface="Proxima Nova"/>
              </a:rPr>
              <a:t>bloqueante.</a:t>
            </a:r>
            <a:r>
              <a:rPr b="0" i="0" lang="en-US" sz="2000" u="none" cap="none" strike="noStrike">
                <a:solidFill>
                  <a:srgbClr val="100C1B"/>
                </a:solidFill>
                <a:latin typeface="Roboto"/>
                <a:ea typeface="Roboto"/>
                <a:cs typeface="Roboto"/>
                <a:sym typeface="Roboto"/>
              </a:rPr>
              <a:t>  </a:t>
            </a:r>
            <a:r>
              <a:rPr b="0" i="0" lang="en-US" sz="1500" u="none" cap="none" strike="noStrike">
                <a:solidFill>
                  <a:srgbClr val="999999"/>
                </a:solidFill>
                <a:latin typeface="Roboto"/>
                <a:ea typeface="Roboto"/>
                <a:cs typeface="Roboto"/>
                <a:sym typeface="Roboto"/>
              </a:rPr>
              <a:t> </a:t>
            </a:r>
            <a:endParaRPr b="0" i="0" sz="1500" u="none" cap="none" strike="noStrike">
              <a:solidFill>
                <a:srgbClr val="999999"/>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000"/>
              <a:buFont typeface="Arial"/>
              <a:buNone/>
            </a:pPr>
            <a:r>
              <a:t/>
            </a:r>
            <a:endParaRPr b="0" i="0" sz="2000" u="none" cap="none" strike="noStrike">
              <a:solidFill>
                <a:srgbClr val="100C1B"/>
              </a:solidFill>
              <a:latin typeface="Roboto"/>
              <a:ea typeface="Roboto"/>
              <a:cs typeface="Roboto"/>
              <a:sym typeface="Roboto"/>
            </a:endParaRPr>
          </a:p>
          <a:p>
            <a:pPr indent="-76200" lvl="1" marL="685800" marR="0" rtl="0" algn="l">
              <a:lnSpc>
                <a:spcPct val="90000"/>
              </a:lnSpc>
              <a:spcBef>
                <a:spcPts val="500"/>
              </a:spcBef>
              <a:spcAft>
                <a:spcPts val="0"/>
              </a:spcAft>
              <a:buClr>
                <a:schemeClr val="dk1"/>
              </a:buClr>
              <a:buSzPts val="2400"/>
              <a:buFont typeface="Arial"/>
              <a:buNone/>
            </a:pPr>
            <a:r>
              <a:t/>
            </a:r>
            <a:endParaRPr b="0" i="0" sz="2500" u="none" cap="none" strike="noStrike">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304" name="Google Shape;304;p34"/>
          <p:cNvPicPr preferRelativeResize="0"/>
          <p:nvPr/>
        </p:nvPicPr>
        <p:blipFill rotWithShape="1">
          <a:blip r:embed="rId3">
            <a:alphaModFix/>
          </a:blip>
          <a:srcRect b="0" l="0" r="0" t="0"/>
          <a:stretch/>
        </p:blipFill>
        <p:spPr>
          <a:xfrm>
            <a:off x="3500438" y="4331713"/>
            <a:ext cx="2143125" cy="2143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8" name="Google Shape;488;p52"/>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89" name="Google Shape;489;p52"/>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Promises </a:t>
            </a:r>
            <a:endParaRPr b="1" sz="3400"/>
          </a:p>
        </p:txBody>
      </p:sp>
      <p:sp>
        <p:nvSpPr>
          <p:cNvPr id="490" name="Google Shape;490;p52"/>
          <p:cNvSpPr txBox="1"/>
          <p:nvPr/>
        </p:nvSpPr>
        <p:spPr>
          <a:xfrm>
            <a:off x="311700" y="1448725"/>
            <a:ext cx="8520600" cy="520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Arial"/>
              <a:buNone/>
            </a:pPr>
            <a:r>
              <a:rPr b="0" i="0" lang="en-US" sz="2400" u="none" cap="none" strike="noStrike">
                <a:solidFill>
                  <a:schemeClr val="dk1"/>
                </a:solidFill>
                <a:latin typeface="Proxima Nova"/>
                <a:ea typeface="Proxima Nova"/>
                <a:cs typeface="Proxima Nova"/>
                <a:sym typeface="Proxima Nova"/>
              </a:rPr>
              <a:t>¿Qué está ocurriendo en cada llamado a la función </a:t>
            </a:r>
            <a:r>
              <a:rPr b="1" i="0" lang="en-US" sz="2400" u="none" cap="none" strike="noStrike">
                <a:solidFill>
                  <a:schemeClr val="dk1"/>
                </a:solidFill>
                <a:latin typeface="Proxima Nova"/>
                <a:ea typeface="Proxima Nova"/>
                <a:cs typeface="Proxima Nova"/>
                <a:sym typeface="Proxima Nova"/>
              </a:rPr>
              <a:t>then()</a:t>
            </a:r>
            <a:r>
              <a:rPr b="0" i="0" lang="en-US" sz="2400" u="none" cap="none" strike="noStrike">
                <a:solidFill>
                  <a:schemeClr val="dk1"/>
                </a:solidFill>
                <a:latin typeface="Proxima Nova"/>
                <a:ea typeface="Proxima Nova"/>
                <a:cs typeface="Proxima Nova"/>
                <a:sym typeface="Proxima Nova"/>
              </a:rPr>
              <a:t>?</a:t>
            </a:r>
            <a:endParaRPr b="0" i="0" sz="24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0"/>
              </a:spcBef>
              <a:spcAft>
                <a:spcPts val="0"/>
              </a:spcAft>
              <a:buClr>
                <a:schemeClr val="dk1"/>
              </a:buClr>
              <a:buSzPts val="1400"/>
              <a:buFont typeface="Arial"/>
              <a:buNone/>
            </a:pPr>
            <a:r>
              <a:t/>
            </a:r>
            <a:endParaRPr b="0" i="0" sz="2400" u="none" cap="none" strike="noStrike">
              <a:solidFill>
                <a:schemeClr val="dk1"/>
              </a:solidFill>
              <a:latin typeface="Consolas"/>
              <a:ea typeface="Consolas"/>
              <a:cs typeface="Consolas"/>
              <a:sym typeface="Consolas"/>
            </a:endParaRPr>
          </a:p>
          <a:p>
            <a:pPr indent="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fetch(</a:t>
            </a:r>
            <a:r>
              <a:rPr b="0" i="0" lang="en-US" sz="1800" u="none" cap="none" strike="noStrike">
                <a:solidFill>
                  <a:srgbClr val="6AA84F"/>
                </a:solidFill>
                <a:latin typeface="Consolas"/>
                <a:ea typeface="Consolas"/>
                <a:cs typeface="Consolas"/>
                <a:sym typeface="Consolas"/>
              </a:rPr>
              <a:t>'/file.html'</a:t>
            </a:r>
            <a:r>
              <a:rPr b="0" i="0" lang="en-US" sz="1800" u="none" cap="none" strike="noStrike">
                <a:solidFill>
                  <a:schemeClr val="dk1"/>
                </a:solidFill>
                <a:latin typeface="Consolas"/>
                <a:ea typeface="Consolas"/>
                <a:cs typeface="Consolas"/>
                <a:sym typeface="Consolas"/>
              </a:rPr>
              <a:t>)</a:t>
            </a:r>
            <a:endParaRPr b="0" i="0" sz="1800" u="none" cap="none" strike="noStrike">
              <a:solidFill>
                <a:schemeClr val="dk1"/>
              </a:solidFill>
              <a:latin typeface="Consolas"/>
              <a:ea typeface="Consolas"/>
              <a:cs typeface="Consolas"/>
              <a:sym typeface="Consolas"/>
            </a:endParaRPr>
          </a:p>
          <a:p>
            <a:pPr indent="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.then(</a:t>
            </a:r>
            <a:r>
              <a:rPr b="0" i="0" lang="en-US" sz="1800" u="none" cap="none" strike="noStrike">
                <a:solidFill>
                  <a:srgbClr val="A64D79"/>
                </a:solidFill>
                <a:latin typeface="Consolas"/>
                <a:ea typeface="Consolas"/>
                <a:cs typeface="Consolas"/>
                <a:sym typeface="Consolas"/>
              </a:rPr>
              <a:t>function</a:t>
            </a:r>
            <a:r>
              <a:rPr b="0" i="0" lang="en-US" sz="1800" u="none" cap="none" strike="noStrike">
                <a:solidFill>
                  <a:schemeClr val="dk1"/>
                </a:solidFill>
                <a:latin typeface="Consolas"/>
                <a:ea typeface="Consolas"/>
                <a:cs typeface="Consolas"/>
                <a:sym typeface="Consolas"/>
              </a:rPr>
              <a:t>(r){ </a:t>
            </a:r>
            <a:endParaRPr b="0" i="0" sz="1800" u="none" cap="none" strike="noStrike">
              <a:solidFill>
                <a:schemeClr val="dk1"/>
              </a:solidFill>
              <a:latin typeface="Consolas"/>
              <a:ea typeface="Consolas"/>
              <a:cs typeface="Consolas"/>
              <a:sym typeface="Consolas"/>
            </a:endParaRPr>
          </a:p>
          <a:p>
            <a:pPr indent="0" lvl="0" marL="9144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return</a:t>
            </a:r>
            <a:r>
              <a:rPr b="0" i="0" lang="en-US" sz="1800" u="none" cap="none" strike="noStrike">
                <a:solidFill>
                  <a:srgbClr val="6CC0B7"/>
                </a:solidFill>
                <a:latin typeface="Consolas"/>
                <a:ea typeface="Consolas"/>
                <a:cs typeface="Consolas"/>
                <a:sym typeface="Consolas"/>
              </a:rPr>
              <a:t> </a:t>
            </a:r>
            <a:r>
              <a:rPr b="0" i="0" lang="en-US" sz="1800" u="none" cap="none" strike="noStrike">
                <a:solidFill>
                  <a:schemeClr val="dk1"/>
                </a:solidFill>
                <a:latin typeface="Consolas"/>
                <a:ea typeface="Consolas"/>
                <a:cs typeface="Consolas"/>
                <a:sym typeface="Consolas"/>
              </a:rPr>
              <a:t>r.text()</a:t>
            </a:r>
            <a:endParaRPr b="0" i="0" sz="1800" u="none" cap="none" strike="noStrike">
              <a:solidFill>
                <a:schemeClr val="dk1"/>
              </a:solidFill>
              <a:latin typeface="Consolas"/>
              <a:ea typeface="Consolas"/>
              <a:cs typeface="Consolas"/>
              <a:sym typeface="Consolas"/>
            </a:endParaRPr>
          </a:p>
          <a:p>
            <a:pPr indent="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a:t>
            </a:r>
            <a:br>
              <a:rPr b="0" i="0" lang="en-US" sz="1800" u="none" cap="none" strike="noStrike">
                <a:solidFill>
                  <a:srgbClr val="E4E4E4"/>
                </a:solidFill>
                <a:latin typeface="Consolas"/>
                <a:ea typeface="Consolas"/>
                <a:cs typeface="Consolas"/>
                <a:sym typeface="Consolas"/>
              </a:rPr>
            </a:br>
            <a:r>
              <a:rPr b="0" i="0" lang="en-US" sz="1800" u="none" cap="none" strike="noStrike">
                <a:solidFill>
                  <a:srgbClr val="E4E4E4"/>
                </a:solidFill>
                <a:latin typeface="Consolas"/>
                <a:ea typeface="Consolas"/>
                <a:cs typeface="Consolas"/>
                <a:sym typeface="Consolas"/>
              </a:rPr>
              <a:t>  </a:t>
            </a:r>
            <a:r>
              <a:rPr b="0" i="0" lang="en-US" sz="1800" u="none" cap="none" strike="noStrike">
                <a:solidFill>
                  <a:schemeClr val="dk1"/>
                </a:solidFill>
                <a:latin typeface="Consolas"/>
                <a:ea typeface="Consolas"/>
                <a:cs typeface="Consolas"/>
                <a:sym typeface="Consolas"/>
              </a:rPr>
              <a:t>.then(</a:t>
            </a:r>
            <a:r>
              <a:rPr b="0" i="0" lang="en-US" sz="1800" u="none" cap="none" strike="noStrike">
                <a:solidFill>
                  <a:srgbClr val="A64D79"/>
                </a:solidFill>
                <a:latin typeface="Consolas"/>
                <a:ea typeface="Consolas"/>
                <a:cs typeface="Consolas"/>
                <a:sym typeface="Consolas"/>
              </a:rPr>
              <a:t>function</a:t>
            </a:r>
            <a:r>
              <a:rPr b="0" i="0" lang="en-US" sz="1800" u="none" cap="none" strike="noStrike">
                <a:solidFill>
                  <a:schemeClr val="dk1"/>
                </a:solidFill>
                <a:latin typeface="Consolas"/>
                <a:ea typeface="Consolas"/>
                <a:cs typeface="Consolas"/>
                <a:sym typeface="Consolas"/>
              </a:rPr>
              <a:t>(html) {</a:t>
            </a:r>
            <a:endParaRPr b="0" i="0" sz="1800" u="none" cap="none" strike="noStrike">
              <a:solidFill>
                <a:schemeClr val="dk1"/>
              </a:solidFill>
              <a:latin typeface="Consolas"/>
              <a:ea typeface="Consolas"/>
              <a:cs typeface="Consolas"/>
              <a:sym typeface="Consolas"/>
            </a:endParaRPr>
          </a:p>
          <a:p>
            <a:pPr indent="45720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console.log(html); </a:t>
            </a:r>
            <a:endParaRPr b="0" i="0" sz="1800" u="none" cap="none" strike="noStrike">
              <a:solidFill>
                <a:schemeClr val="dk1"/>
              </a:solidFill>
              <a:latin typeface="Consolas"/>
              <a:ea typeface="Consolas"/>
              <a:cs typeface="Consolas"/>
              <a:sym typeface="Consolas"/>
            </a:endParaRPr>
          </a:p>
          <a:p>
            <a:pPr indent="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a:t>
            </a:r>
            <a:br>
              <a:rPr b="0" i="0" lang="en-US" sz="1800" u="none" cap="none" strike="noStrike">
                <a:solidFill>
                  <a:srgbClr val="E4E4E4"/>
                </a:solidFill>
                <a:latin typeface="Consolas"/>
                <a:ea typeface="Consolas"/>
                <a:cs typeface="Consolas"/>
                <a:sym typeface="Consolas"/>
              </a:rPr>
            </a:br>
            <a:r>
              <a:rPr b="0" i="0" lang="en-US" sz="1800" u="none" cap="none" strike="noStrike">
                <a:solidFill>
                  <a:srgbClr val="E4E4E4"/>
                </a:solidFill>
                <a:latin typeface="Consolas"/>
                <a:ea typeface="Consolas"/>
                <a:cs typeface="Consolas"/>
                <a:sym typeface="Consolas"/>
              </a:rPr>
              <a:t>  </a:t>
            </a:r>
            <a:r>
              <a:rPr b="0" i="0" lang="en-US" sz="1800" u="none" cap="none" strike="noStrike">
                <a:solidFill>
                  <a:schemeClr val="dk1"/>
                </a:solidFill>
                <a:latin typeface="Consolas"/>
                <a:ea typeface="Consolas"/>
                <a:cs typeface="Consolas"/>
                <a:sym typeface="Consolas"/>
              </a:rPr>
              <a:t>.catch(</a:t>
            </a:r>
            <a:r>
              <a:rPr b="0" i="0" lang="en-US" sz="1800" u="none" cap="none" strike="noStrike">
                <a:solidFill>
                  <a:srgbClr val="A64D79"/>
                </a:solidFill>
                <a:latin typeface="Consolas"/>
                <a:ea typeface="Consolas"/>
                <a:cs typeface="Consolas"/>
                <a:sym typeface="Consolas"/>
              </a:rPr>
              <a:t>function</a:t>
            </a:r>
            <a:r>
              <a:rPr b="0" i="0" lang="en-US" sz="1800" u="none" cap="none" strike="noStrike">
                <a:solidFill>
                  <a:schemeClr val="dk1"/>
                </a:solidFill>
                <a:latin typeface="Consolas"/>
                <a:ea typeface="Consolas"/>
                <a:cs typeface="Consolas"/>
                <a:sym typeface="Consolas"/>
              </a:rPr>
              <a:t>(e) { </a:t>
            </a:r>
            <a:endParaRPr b="0" i="0" sz="1800" u="none" cap="none" strike="noStrike">
              <a:solidFill>
                <a:schemeClr val="dk1"/>
              </a:solidFill>
              <a:latin typeface="Consolas"/>
              <a:ea typeface="Consolas"/>
              <a:cs typeface="Consolas"/>
              <a:sym typeface="Consolas"/>
            </a:endParaRPr>
          </a:p>
          <a:p>
            <a:pPr indent="45720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console.log(</a:t>
            </a:r>
            <a:r>
              <a:rPr b="0" i="0" lang="en-US" sz="1800" u="none" cap="none" strike="noStrike">
                <a:solidFill>
                  <a:srgbClr val="B2BD67"/>
                </a:solidFill>
                <a:latin typeface="Consolas"/>
                <a:ea typeface="Consolas"/>
                <a:cs typeface="Consolas"/>
                <a:sym typeface="Consolas"/>
              </a:rPr>
              <a:t>"Booo"</a:t>
            </a:r>
            <a:r>
              <a:rPr b="0" i="0" lang="en-US"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457200" marR="0" rtl="0" algn="l">
              <a:lnSpc>
                <a:spcPct val="150000"/>
              </a:lnSpc>
              <a:spcBef>
                <a:spcPts val="0"/>
              </a:spcBef>
              <a:spcAft>
                <a:spcPts val="0"/>
              </a:spcAft>
              <a:buClr>
                <a:schemeClr val="dk1"/>
              </a:buClr>
              <a:buSzPts val="1400"/>
              <a:buFont typeface="Arial"/>
              <a:buNone/>
            </a:pPr>
            <a:r>
              <a:rPr b="0" i="0" lang="en-US" sz="1800" u="none" cap="none" strike="noStrike">
                <a:solidFill>
                  <a:schemeClr val="dk1"/>
                </a:solidFill>
                <a:latin typeface="Consolas"/>
                <a:ea typeface="Consolas"/>
                <a:cs typeface="Consolas"/>
                <a:sym typeface="Consolas"/>
              </a:rPr>
              <a:t>  })</a:t>
            </a:r>
            <a:endParaRPr b="0" i="0" sz="18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grpSp>
        <p:nvGrpSpPr>
          <p:cNvPr id="491" name="Google Shape;491;p52"/>
          <p:cNvGrpSpPr/>
          <p:nvPr/>
        </p:nvGrpSpPr>
        <p:grpSpPr>
          <a:xfrm>
            <a:off x="3975775" y="2438425"/>
            <a:ext cx="4455450" cy="3672775"/>
            <a:chOff x="4051975" y="2133625"/>
            <a:chExt cx="4455450" cy="3672775"/>
          </a:xfrm>
        </p:grpSpPr>
        <p:sp>
          <p:nvSpPr>
            <p:cNvPr id="492" name="Google Shape;492;p52"/>
            <p:cNvSpPr txBox="1"/>
            <p:nvPr/>
          </p:nvSpPr>
          <p:spPr>
            <a:xfrm>
              <a:off x="4984375" y="2133625"/>
              <a:ext cx="3522900" cy="602400"/>
            </a:xfrm>
            <a:prstGeom prst="rect">
              <a:avLst/>
            </a:prstGeom>
            <a:noFill/>
            <a:ln cap="flat" cmpd="sng" w="19050">
              <a:solidFill>
                <a:srgbClr val="895D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Respuesta de la solicitud fetch</a:t>
              </a:r>
              <a:endParaRPr b="0" i="0" sz="1800" u="none" cap="none" strike="noStrike">
                <a:solidFill>
                  <a:srgbClr val="000000"/>
                </a:solidFill>
                <a:latin typeface="Arial"/>
                <a:ea typeface="Arial"/>
                <a:cs typeface="Arial"/>
                <a:sym typeface="Arial"/>
              </a:endParaRPr>
            </a:p>
          </p:txBody>
        </p:sp>
        <p:cxnSp>
          <p:nvCxnSpPr>
            <p:cNvPr id="493" name="Google Shape;493;p52"/>
            <p:cNvCxnSpPr>
              <a:stCxn id="492" idx="1"/>
            </p:cNvCxnSpPr>
            <p:nvPr/>
          </p:nvCxnSpPr>
          <p:spPr>
            <a:xfrm flipH="1">
              <a:off x="4051975" y="2434825"/>
              <a:ext cx="932400" cy="165000"/>
            </a:xfrm>
            <a:prstGeom prst="straightConnector1">
              <a:avLst/>
            </a:prstGeom>
            <a:noFill/>
            <a:ln cap="flat" cmpd="sng" w="9525">
              <a:solidFill>
                <a:srgbClr val="895D1D"/>
              </a:solidFill>
              <a:prstDash val="solid"/>
              <a:round/>
              <a:headEnd len="sm" w="sm" type="none"/>
              <a:tailEnd len="med" w="med" type="triangle"/>
            </a:ln>
          </p:spPr>
        </p:cxnSp>
        <p:sp>
          <p:nvSpPr>
            <p:cNvPr id="494" name="Google Shape;494;p52"/>
            <p:cNvSpPr txBox="1"/>
            <p:nvPr/>
          </p:nvSpPr>
          <p:spPr>
            <a:xfrm>
              <a:off x="4984375" y="4299025"/>
              <a:ext cx="3522900" cy="602400"/>
            </a:xfrm>
            <a:prstGeom prst="rect">
              <a:avLst/>
            </a:prstGeom>
            <a:noFill/>
            <a:ln cap="flat" cmpd="sng" w="19050">
              <a:solidFill>
                <a:srgbClr val="895D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Respuesta procesada</a:t>
              </a:r>
              <a:endParaRPr b="0" i="0" sz="1800" u="none" cap="none" strike="noStrike">
                <a:solidFill>
                  <a:srgbClr val="000000"/>
                </a:solidFill>
                <a:latin typeface="Arial"/>
                <a:ea typeface="Arial"/>
                <a:cs typeface="Arial"/>
                <a:sym typeface="Arial"/>
              </a:endParaRPr>
            </a:p>
          </p:txBody>
        </p:sp>
        <p:sp>
          <p:nvSpPr>
            <p:cNvPr id="495" name="Google Shape;495;p52"/>
            <p:cNvSpPr txBox="1"/>
            <p:nvPr/>
          </p:nvSpPr>
          <p:spPr>
            <a:xfrm>
              <a:off x="4984525" y="5204000"/>
              <a:ext cx="3522900" cy="602400"/>
            </a:xfrm>
            <a:prstGeom prst="rect">
              <a:avLst/>
            </a:prstGeom>
            <a:noFill/>
            <a:ln cap="flat" cmpd="sng" w="19050">
              <a:solidFill>
                <a:srgbClr val="895D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Error de conexión</a:t>
              </a:r>
              <a:endParaRPr b="0" i="0" sz="1800" u="none" cap="none" strike="noStrike">
                <a:solidFill>
                  <a:srgbClr val="000000"/>
                </a:solidFill>
                <a:latin typeface="Arial"/>
                <a:ea typeface="Arial"/>
                <a:cs typeface="Arial"/>
                <a:sym typeface="Arial"/>
              </a:endParaRPr>
            </a:p>
          </p:txBody>
        </p:sp>
        <p:cxnSp>
          <p:nvCxnSpPr>
            <p:cNvPr id="496" name="Google Shape;496;p52"/>
            <p:cNvCxnSpPr>
              <a:stCxn id="494" idx="1"/>
            </p:cNvCxnSpPr>
            <p:nvPr/>
          </p:nvCxnSpPr>
          <p:spPr>
            <a:xfrm rot="10800000">
              <a:off x="4141675" y="4300225"/>
              <a:ext cx="842700" cy="300000"/>
            </a:xfrm>
            <a:prstGeom prst="straightConnector1">
              <a:avLst/>
            </a:prstGeom>
            <a:noFill/>
            <a:ln cap="flat" cmpd="sng" w="9525">
              <a:solidFill>
                <a:srgbClr val="895D1D"/>
              </a:solidFill>
              <a:prstDash val="solid"/>
              <a:round/>
              <a:headEnd len="sm" w="sm" type="none"/>
              <a:tailEnd len="med" w="med" type="triangle"/>
            </a:ln>
          </p:spPr>
        </p:cxnSp>
        <p:sp>
          <p:nvSpPr>
            <p:cNvPr id="497" name="Google Shape;497;p52"/>
            <p:cNvSpPr txBox="1"/>
            <p:nvPr/>
          </p:nvSpPr>
          <p:spPr>
            <a:xfrm>
              <a:off x="4984525" y="3102025"/>
              <a:ext cx="3522900" cy="832200"/>
            </a:xfrm>
            <a:prstGeom prst="rect">
              <a:avLst/>
            </a:prstGeom>
            <a:noFill/>
            <a:ln cap="flat" cmpd="sng" w="19050">
              <a:solidFill>
                <a:srgbClr val="895D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Procesamiento de la respuesta</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(Nos da otra promesa)</a:t>
              </a:r>
              <a:endParaRPr b="0" i="0" sz="1800" u="none" cap="none" strike="noStrike">
                <a:solidFill>
                  <a:srgbClr val="000000"/>
                </a:solidFill>
                <a:latin typeface="Arial"/>
                <a:ea typeface="Arial"/>
                <a:cs typeface="Arial"/>
                <a:sym typeface="Arial"/>
              </a:endParaRPr>
            </a:p>
          </p:txBody>
        </p:sp>
        <p:cxnSp>
          <p:nvCxnSpPr>
            <p:cNvPr id="498" name="Google Shape;498;p52"/>
            <p:cNvCxnSpPr>
              <a:stCxn id="495" idx="1"/>
            </p:cNvCxnSpPr>
            <p:nvPr/>
          </p:nvCxnSpPr>
          <p:spPr>
            <a:xfrm rot="10800000">
              <a:off x="4123525" y="5145500"/>
              <a:ext cx="861000" cy="359700"/>
            </a:xfrm>
            <a:prstGeom prst="straightConnector1">
              <a:avLst/>
            </a:prstGeom>
            <a:noFill/>
            <a:ln cap="flat" cmpd="sng" w="9525">
              <a:solidFill>
                <a:srgbClr val="895D1D"/>
              </a:solidFill>
              <a:prstDash val="solid"/>
              <a:round/>
              <a:headEnd len="sm" w="sm" type="none"/>
              <a:tailEnd len="med" w="med" type="triangle"/>
            </a:ln>
          </p:spPr>
        </p:cxnSp>
        <p:cxnSp>
          <p:nvCxnSpPr>
            <p:cNvPr id="499" name="Google Shape;499;p52"/>
            <p:cNvCxnSpPr>
              <a:stCxn id="497" idx="1"/>
            </p:cNvCxnSpPr>
            <p:nvPr/>
          </p:nvCxnSpPr>
          <p:spPr>
            <a:xfrm rot="10800000">
              <a:off x="4105825" y="3128725"/>
              <a:ext cx="878700" cy="389400"/>
            </a:xfrm>
            <a:prstGeom prst="straightConnector1">
              <a:avLst/>
            </a:prstGeom>
            <a:noFill/>
            <a:ln cap="flat" cmpd="sng" w="9525">
              <a:solidFill>
                <a:srgbClr val="895D1D"/>
              </a:solidFill>
              <a:prstDash val="solid"/>
              <a:round/>
              <a:headEnd len="sm" w="sm" type="none"/>
              <a:tailEnd len="med" w="med" type="triangl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6" name="Google Shape;506;p53"/>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07" name="Google Shape;507;p5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Soportes en Navegadores</a:t>
            </a:r>
            <a:endParaRPr b="1" sz="3400"/>
          </a:p>
        </p:txBody>
      </p:sp>
      <p:sp>
        <p:nvSpPr>
          <p:cNvPr id="508" name="Google Shape;508;p53"/>
          <p:cNvSpPr txBox="1"/>
          <p:nvPr/>
        </p:nvSpPr>
        <p:spPr>
          <a:xfrm>
            <a:off x="311700" y="1448725"/>
            <a:ext cx="8520600" cy="602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Arial"/>
              <a:buNone/>
            </a:pPr>
            <a:r>
              <a:rPr b="0" i="0" lang="en-US" sz="2400" u="none" cap="none" strike="noStrike">
                <a:solidFill>
                  <a:schemeClr val="dk1"/>
                </a:solidFill>
                <a:latin typeface="Proxima Nova"/>
                <a:ea typeface="Proxima Nova"/>
                <a:cs typeface="Proxima Nova"/>
                <a:sym typeface="Proxima Nova"/>
              </a:rPr>
              <a:t>Fetch funciona en los navegadores modernos más populares.</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pic>
        <p:nvPicPr>
          <p:cNvPr id="509" name="Google Shape;509;p53"/>
          <p:cNvPicPr preferRelativeResize="0"/>
          <p:nvPr/>
        </p:nvPicPr>
        <p:blipFill rotWithShape="1">
          <a:blip r:embed="rId4">
            <a:alphaModFix/>
          </a:blip>
          <a:srcRect b="0" l="0" r="0" t="0"/>
          <a:stretch/>
        </p:blipFill>
        <p:spPr>
          <a:xfrm>
            <a:off x="186825" y="2011000"/>
            <a:ext cx="8835301" cy="3592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6" name="Google Shape;516;p54"/>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7" name="Google Shape;517;p5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Creando una Promise</a:t>
            </a:r>
            <a:endParaRPr b="1" sz="3400"/>
          </a:p>
        </p:txBody>
      </p:sp>
      <p:sp>
        <p:nvSpPr>
          <p:cNvPr id="518" name="Google Shape;518;p54"/>
          <p:cNvSpPr txBox="1"/>
          <p:nvPr/>
        </p:nvSpPr>
        <p:spPr>
          <a:xfrm>
            <a:off x="311700" y="1448725"/>
            <a:ext cx="8520600" cy="520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Para crear un objeto "Promise" voy a tener que entregarle una función, la encargada de realizar ese procesamiento que va a tardar algo de tiempo. En esa función debo ser capaz de procesar casos de éxito y fracaso y para ello recibe como parámetros dos funciones:</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rgbClr val="000000"/>
                </a:solidFill>
                <a:latin typeface="Roboto"/>
                <a:ea typeface="Roboto"/>
                <a:cs typeface="Roboto"/>
                <a:sym typeface="Roboto"/>
              </a:rPr>
              <a:t>La función </a:t>
            </a:r>
            <a:r>
              <a:rPr b="1" i="0" lang="en-US" sz="2400" u="none" cap="none" strike="noStrike">
                <a:solidFill>
                  <a:srgbClr val="000000"/>
                </a:solidFill>
                <a:latin typeface="Roboto"/>
                <a:ea typeface="Roboto"/>
                <a:cs typeface="Roboto"/>
                <a:sym typeface="Roboto"/>
              </a:rPr>
              <a:t>"resolve"</a:t>
            </a:r>
            <a:r>
              <a:rPr b="0" i="0" lang="en-US" sz="2400" u="none" cap="none" strike="noStrike">
                <a:solidFill>
                  <a:srgbClr val="000000"/>
                </a:solidFill>
                <a:latin typeface="Roboto"/>
                <a:ea typeface="Roboto"/>
                <a:cs typeface="Roboto"/>
                <a:sym typeface="Roboto"/>
              </a:rPr>
              <a:t>: la ejecutamos cuando queremos finalizar la promesa con éxito.</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US" sz="2400" u="none" cap="none" strike="noStrike">
                <a:solidFill>
                  <a:srgbClr val="000000"/>
                </a:solidFill>
                <a:latin typeface="Roboto"/>
                <a:ea typeface="Roboto"/>
                <a:cs typeface="Roboto"/>
                <a:sym typeface="Roboto"/>
              </a:rPr>
              <a:t>La función </a:t>
            </a:r>
            <a:r>
              <a:rPr b="1" i="0" lang="en-US" sz="2400" u="none" cap="none" strike="noStrike">
                <a:solidFill>
                  <a:srgbClr val="000000"/>
                </a:solidFill>
                <a:latin typeface="Roboto"/>
                <a:ea typeface="Roboto"/>
                <a:cs typeface="Roboto"/>
                <a:sym typeface="Roboto"/>
              </a:rPr>
              <a:t>"reject"</a:t>
            </a:r>
            <a:r>
              <a:rPr b="0" i="0" lang="en-US" sz="2400" u="none" cap="none" strike="noStrike">
                <a:solidFill>
                  <a:srgbClr val="000000"/>
                </a:solidFill>
                <a:latin typeface="Roboto"/>
                <a:ea typeface="Roboto"/>
                <a:cs typeface="Roboto"/>
                <a:sym typeface="Roboto"/>
              </a:rPr>
              <a:t>: la ejecutamos cuando queremos finalizar una promesa informando de un caso de fracaso.</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5" name="Google Shape;525;p55"/>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26" name="Google Shape;526;p5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Código de una Promise</a:t>
            </a:r>
            <a:endParaRPr b="1" sz="3400"/>
          </a:p>
        </p:txBody>
      </p:sp>
      <p:graphicFrame>
        <p:nvGraphicFramePr>
          <p:cNvPr id="527" name="Google Shape;527;p55"/>
          <p:cNvGraphicFramePr/>
          <p:nvPr/>
        </p:nvGraphicFramePr>
        <p:xfrm>
          <a:off x="254888" y="1762100"/>
          <a:ext cx="3000000" cy="3000000"/>
        </p:xfrm>
        <a:graphic>
          <a:graphicData uri="http://schemas.openxmlformats.org/drawingml/2006/table">
            <a:tbl>
              <a:tblPr>
                <a:noFill/>
                <a:tableStyleId>{41ACA9FC-BECA-43D7-B27E-2746031C31CE}</a:tableStyleId>
              </a:tblPr>
              <a:tblGrid>
                <a:gridCol w="8634225"/>
              </a:tblGrid>
              <a:tr h="2585700">
                <a:tc>
                  <a:txBody>
                    <a:bodyPr/>
                    <a:lstStyle/>
                    <a:p>
                      <a:pPr indent="0" lvl="0" marL="0" marR="0" rtl="0" algn="l">
                        <a:lnSpc>
                          <a:spcPct val="115000"/>
                        </a:lnSpc>
                        <a:spcBef>
                          <a:spcPts val="0"/>
                        </a:spcBef>
                        <a:spcAft>
                          <a:spcPts val="0"/>
                        </a:spcAft>
                        <a:buClr>
                          <a:srgbClr val="000000"/>
                        </a:buClr>
                        <a:buSzPts val="2200"/>
                        <a:buFont typeface="Arial"/>
                        <a:buNone/>
                      </a:pPr>
                      <a:r>
                        <a:rPr b="1" lang="en-US" sz="2200" u="none" cap="none" strike="noStrike">
                          <a:solidFill>
                            <a:srgbClr val="93C763"/>
                          </a:solidFill>
                          <a:highlight>
                            <a:srgbClr val="282B2E"/>
                          </a:highlight>
                          <a:latin typeface="Consolas"/>
                          <a:ea typeface="Consolas"/>
                          <a:cs typeface="Consolas"/>
                          <a:sym typeface="Consolas"/>
                        </a:rPr>
                        <a:t>// Esta funcion devuelve una promesa</a:t>
                      </a:r>
                      <a:endParaRPr b="1" sz="2200" u="none" cap="none" strike="noStrike">
                        <a:solidFill>
                          <a:srgbClr val="93C763"/>
                        </a:solidFill>
                        <a:highlight>
                          <a:srgbClr val="282B2E"/>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200"/>
                        <a:buFont typeface="Arial"/>
                        <a:buNone/>
                      </a:pPr>
                      <a:r>
                        <a:rPr b="1" lang="en-US" sz="2200" u="none" cap="none" strike="noStrike">
                          <a:solidFill>
                            <a:srgbClr val="93C763"/>
                          </a:solidFill>
                          <a:highlight>
                            <a:srgbClr val="282B2E"/>
                          </a:highlight>
                          <a:latin typeface="Consolas"/>
                          <a:ea typeface="Consolas"/>
                          <a:cs typeface="Consolas"/>
                          <a:sym typeface="Consolas"/>
                        </a:rPr>
                        <a:t>function</a:t>
                      </a:r>
                      <a:r>
                        <a:rPr b="1" lang="en-US" sz="2200" u="none" cap="none" strike="noStrike">
                          <a:solidFill>
                            <a:srgbClr val="E0E2E4"/>
                          </a:solidFill>
                          <a:highlight>
                            <a:srgbClr val="282B2E"/>
                          </a:highlight>
                          <a:latin typeface="Consolas"/>
                          <a:ea typeface="Consolas"/>
                          <a:cs typeface="Consolas"/>
                          <a:sym typeface="Consolas"/>
                        </a:rPr>
                        <a:t> hacerAlgoPromesa() {</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93C763"/>
                          </a:solidFill>
                          <a:highlight>
                            <a:srgbClr val="282B2E"/>
                          </a:highlight>
                          <a:latin typeface="Consolas"/>
                          <a:ea typeface="Consolas"/>
                          <a:cs typeface="Consolas"/>
                          <a:sym typeface="Consolas"/>
                        </a:rPr>
                        <a:t>return</a:t>
                      </a: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93C763"/>
                          </a:solidFill>
                          <a:highlight>
                            <a:srgbClr val="282B2E"/>
                          </a:highlight>
                          <a:latin typeface="Consolas"/>
                          <a:ea typeface="Consolas"/>
                          <a:cs typeface="Consolas"/>
                          <a:sym typeface="Consolas"/>
                        </a:rPr>
                        <a:t>new</a:t>
                      </a: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8CBBAD"/>
                          </a:solidFill>
                          <a:highlight>
                            <a:srgbClr val="282B2E"/>
                          </a:highlight>
                          <a:latin typeface="Consolas"/>
                          <a:ea typeface="Consolas"/>
                          <a:cs typeface="Consolas"/>
                          <a:sym typeface="Consolas"/>
                        </a:rPr>
                        <a:t>Promise</a:t>
                      </a: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93C763"/>
                          </a:solidFill>
                          <a:highlight>
                            <a:srgbClr val="282B2E"/>
                          </a:highlight>
                          <a:latin typeface="Consolas"/>
                          <a:ea typeface="Consolas"/>
                          <a:cs typeface="Consolas"/>
                          <a:sym typeface="Consolas"/>
                        </a:rPr>
                        <a:t>function</a:t>
                      </a:r>
                      <a:r>
                        <a:rPr b="1" lang="en-US" sz="2200" u="none" cap="none" strike="noStrike">
                          <a:solidFill>
                            <a:srgbClr val="E0E2E4"/>
                          </a:solidFill>
                          <a:highlight>
                            <a:srgbClr val="282B2E"/>
                          </a:highlight>
                          <a:latin typeface="Consolas"/>
                          <a:ea typeface="Consolas"/>
                          <a:cs typeface="Consolas"/>
                          <a:sym typeface="Consolas"/>
                        </a:rPr>
                        <a:t>(resolve, reject){</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8CBBAD"/>
                          </a:solidFill>
                          <a:highlight>
                            <a:srgbClr val="282B2E"/>
                          </a:highlight>
                          <a:latin typeface="Consolas"/>
                          <a:ea typeface="Consolas"/>
                          <a:cs typeface="Consolas"/>
                          <a:sym typeface="Consolas"/>
                        </a:rPr>
                        <a:t>console</a:t>
                      </a:r>
                      <a:r>
                        <a:rPr b="1" lang="en-US" sz="2200" u="none" cap="none" strike="noStrike">
                          <a:solidFill>
                            <a:srgbClr val="E0E2E4"/>
                          </a:solidFill>
                          <a:highlight>
                            <a:srgbClr val="282B2E"/>
                          </a:highlight>
                          <a:latin typeface="Consolas"/>
                          <a:ea typeface="Consolas"/>
                          <a:cs typeface="Consolas"/>
                          <a:sym typeface="Consolas"/>
                        </a:rPr>
                        <a:t>.log(</a:t>
                      </a:r>
                      <a:r>
                        <a:rPr b="1" lang="en-US" sz="2200" u="none" cap="none" strike="noStrike">
                          <a:solidFill>
                            <a:srgbClr val="EC7600"/>
                          </a:solidFill>
                          <a:highlight>
                            <a:srgbClr val="282B2E"/>
                          </a:highlight>
                          <a:latin typeface="Consolas"/>
                          <a:ea typeface="Consolas"/>
                          <a:cs typeface="Consolas"/>
                          <a:sym typeface="Consolas"/>
                        </a:rPr>
                        <a:t>'hacer algo que ocupa un tiempo...'</a:t>
                      </a:r>
                      <a:r>
                        <a:rPr b="1" lang="en-US" sz="2200" u="none" cap="none" strike="noStrike">
                          <a:solidFill>
                            <a:srgbClr val="E0E2E4"/>
                          </a:solidFill>
                          <a:highlight>
                            <a:srgbClr val="282B2E"/>
                          </a:highlight>
                          <a:latin typeface="Consolas"/>
                          <a:ea typeface="Consolas"/>
                          <a:cs typeface="Consolas"/>
                          <a:sym typeface="Consolas"/>
                        </a:rPr>
                        <a:t>);</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setTimeout(resolve, </a:t>
                      </a:r>
                      <a:r>
                        <a:rPr b="1" lang="en-US" sz="2200" u="none" cap="none" strike="noStrike">
                          <a:solidFill>
                            <a:srgbClr val="FFCD22"/>
                          </a:solidFill>
                          <a:highlight>
                            <a:srgbClr val="282B2E"/>
                          </a:highlight>
                          <a:latin typeface="Consolas"/>
                          <a:ea typeface="Consolas"/>
                          <a:cs typeface="Consolas"/>
                          <a:sym typeface="Consolas"/>
                        </a:rPr>
                        <a:t>1000</a:t>
                      </a:r>
                      <a:r>
                        <a:rPr b="1" lang="en-US" sz="2200" u="none" cap="none" strike="noStrike">
                          <a:solidFill>
                            <a:srgbClr val="E0E2E4"/>
                          </a:solidFill>
                          <a:highlight>
                            <a:srgbClr val="282B2E"/>
                          </a:highlight>
                          <a:latin typeface="Consolas"/>
                          <a:ea typeface="Consolas"/>
                          <a:cs typeface="Consolas"/>
                          <a:sym typeface="Consolas"/>
                        </a:rPr>
                        <a:t>);</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a:t>
                      </a:r>
                      <a:endParaRPr b="1" sz="2200" u="none" cap="none" strike="noStrike">
                        <a:solidFill>
                          <a:srgbClr val="93C763"/>
                        </a:solidFill>
                        <a:highlight>
                          <a:srgbClr val="282B2E"/>
                        </a:highlight>
                        <a:latin typeface="Consolas"/>
                        <a:ea typeface="Consolas"/>
                        <a:cs typeface="Consolas"/>
                        <a:sym typeface="Consolas"/>
                      </a:endParaRPr>
                    </a:p>
                  </a:txBody>
                  <a:tcPr marT="63500" marB="63500" marR="63500" marL="63500">
                    <a:solidFill>
                      <a:srgbClr val="282B2E"/>
                    </a:solidFill>
                  </a:tcPr>
                </a:tc>
              </a:tr>
            </a:tbl>
          </a:graphicData>
        </a:graphic>
      </p:graphicFrame>
      <p:sp>
        <p:nvSpPr>
          <p:cNvPr id="528" name="Google Shape;528;p55"/>
          <p:cNvSpPr txBox="1"/>
          <p:nvPr/>
        </p:nvSpPr>
        <p:spPr>
          <a:xfrm>
            <a:off x="300600" y="4664088"/>
            <a:ext cx="8520600" cy="19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Como se puede ver, nuestra función </a:t>
            </a:r>
            <a:r>
              <a:rPr b="1" i="0" lang="en-US" sz="2400" u="none" cap="none" strike="noStrike">
                <a:solidFill>
                  <a:srgbClr val="000000"/>
                </a:solidFill>
                <a:latin typeface="Roboto"/>
                <a:ea typeface="Roboto"/>
                <a:cs typeface="Roboto"/>
                <a:sym typeface="Roboto"/>
              </a:rPr>
              <a:t>hacerAlgoPromesa()</a:t>
            </a:r>
            <a:r>
              <a:rPr b="0" i="0" lang="en-US" sz="2400" u="none" cap="none" strike="noStrike">
                <a:solidFill>
                  <a:srgbClr val="000000"/>
                </a:solidFill>
                <a:latin typeface="Roboto"/>
                <a:ea typeface="Roboto"/>
                <a:cs typeface="Roboto"/>
                <a:sym typeface="Roboto"/>
              </a:rPr>
              <a:t> devolverá siempre una promesa (return new Promise), entonces se debe </a:t>
            </a:r>
            <a:r>
              <a:rPr b="1" i="0" lang="en-US" sz="2400" u="none" cap="none" strike="noStrike">
                <a:solidFill>
                  <a:srgbClr val="000000"/>
                </a:solidFill>
                <a:latin typeface="Roboto"/>
                <a:ea typeface="Roboto"/>
                <a:cs typeface="Roboto"/>
                <a:sym typeface="Roboto"/>
              </a:rPr>
              <a:t>“suscribirse”</a:t>
            </a:r>
            <a:r>
              <a:rPr b="0" i="0" lang="en-US" sz="2400" u="none" cap="none" strike="noStrike">
                <a:solidFill>
                  <a:srgbClr val="000000"/>
                </a:solidFill>
                <a:latin typeface="Roboto"/>
                <a:ea typeface="Roboto"/>
                <a:cs typeface="Roboto"/>
                <a:sym typeface="Roboto"/>
              </a:rPr>
              <a:t> y esperar con </a:t>
            </a:r>
            <a:r>
              <a:rPr b="1" i="0" lang="en-US" sz="2400" u="none" cap="none" strike="noStrike">
                <a:solidFill>
                  <a:srgbClr val="000000"/>
                </a:solidFill>
                <a:latin typeface="Roboto"/>
                <a:ea typeface="Roboto"/>
                <a:cs typeface="Roboto"/>
                <a:sym typeface="Roboto"/>
              </a:rPr>
              <a:t>then</a:t>
            </a:r>
            <a:r>
              <a:rPr b="0" i="0" lang="en-US" sz="2400" u="none" cap="none" strike="noStrike">
                <a:solidFill>
                  <a:srgbClr val="000000"/>
                </a:solidFill>
                <a:latin typeface="Roboto"/>
                <a:ea typeface="Roboto"/>
                <a:cs typeface="Roboto"/>
                <a:sym typeface="Roboto"/>
              </a:rPr>
              <a:t> y </a:t>
            </a:r>
            <a:r>
              <a:rPr b="1" i="0" lang="en-US" sz="2400" u="none" cap="none" strike="noStrike">
                <a:solidFill>
                  <a:srgbClr val="000000"/>
                </a:solidFill>
                <a:latin typeface="Roboto"/>
                <a:ea typeface="Roboto"/>
                <a:cs typeface="Roboto"/>
                <a:sym typeface="Roboto"/>
              </a:rPr>
              <a:t>catch.</a:t>
            </a:r>
            <a:endParaRPr b="1"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5" name="Google Shape;535;p56"/>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36" name="Google Shape;536;p5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Código de una Promise</a:t>
            </a:r>
            <a:endParaRPr b="1" sz="3400"/>
          </a:p>
        </p:txBody>
      </p:sp>
      <p:graphicFrame>
        <p:nvGraphicFramePr>
          <p:cNvPr id="537" name="Google Shape;537;p56"/>
          <p:cNvGraphicFramePr/>
          <p:nvPr/>
        </p:nvGraphicFramePr>
        <p:xfrm>
          <a:off x="254888" y="1762100"/>
          <a:ext cx="3000000" cy="3000000"/>
        </p:xfrm>
        <a:graphic>
          <a:graphicData uri="http://schemas.openxmlformats.org/drawingml/2006/table">
            <a:tbl>
              <a:tblPr>
                <a:noFill/>
                <a:tableStyleId>{41ACA9FC-BECA-43D7-B27E-2746031C31CE}</a:tableStyleId>
              </a:tblPr>
              <a:tblGrid>
                <a:gridCol w="8634225"/>
              </a:tblGrid>
              <a:tr h="2585700">
                <a:tc>
                  <a:txBody>
                    <a:bodyPr/>
                    <a:lstStyle/>
                    <a:p>
                      <a:pPr indent="0" lvl="0" marL="0" marR="0" rtl="0" algn="l">
                        <a:lnSpc>
                          <a:spcPct val="115000"/>
                        </a:lnSpc>
                        <a:spcBef>
                          <a:spcPts val="0"/>
                        </a:spcBef>
                        <a:spcAft>
                          <a:spcPts val="0"/>
                        </a:spcAft>
                        <a:buClr>
                          <a:srgbClr val="000000"/>
                        </a:buClr>
                        <a:buSzPts val="2200"/>
                        <a:buFont typeface="Arial"/>
                        <a:buNone/>
                      </a:pPr>
                      <a:r>
                        <a:rPr b="1" lang="en-US" sz="2200" u="none" cap="none" strike="noStrike">
                          <a:solidFill>
                            <a:srgbClr val="93C763"/>
                          </a:solidFill>
                          <a:highlight>
                            <a:srgbClr val="282B2E"/>
                          </a:highlight>
                          <a:latin typeface="Consolas"/>
                          <a:ea typeface="Consolas"/>
                          <a:cs typeface="Consolas"/>
                          <a:sym typeface="Consolas"/>
                        </a:rPr>
                        <a:t>// Se espera resultado de la promesa</a:t>
                      </a:r>
                      <a:endParaRPr b="1" sz="2200" u="none" cap="none" strike="noStrike">
                        <a:solidFill>
                          <a:srgbClr val="93C763"/>
                        </a:solidFill>
                        <a:highlight>
                          <a:srgbClr val="282B2E"/>
                        </a:highlight>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1" lang="en-US" sz="2200" u="none" cap="none" strike="noStrike">
                          <a:solidFill>
                            <a:srgbClr val="E0E2E4"/>
                          </a:solidFill>
                          <a:highlight>
                            <a:srgbClr val="282B2E"/>
                          </a:highlight>
                          <a:latin typeface="Consolas"/>
                          <a:ea typeface="Consolas"/>
                          <a:cs typeface="Consolas"/>
                          <a:sym typeface="Consolas"/>
                        </a:rPr>
                        <a:t>hacerAlgoPromesa()</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.then( </a:t>
                      </a:r>
                      <a:r>
                        <a:rPr b="1" lang="en-US" sz="2200" u="none" cap="none" strike="noStrike">
                          <a:solidFill>
                            <a:srgbClr val="93C763"/>
                          </a:solidFill>
                          <a:highlight>
                            <a:srgbClr val="282B2E"/>
                          </a:highlight>
                          <a:latin typeface="Consolas"/>
                          <a:ea typeface="Consolas"/>
                          <a:cs typeface="Consolas"/>
                          <a:sym typeface="Consolas"/>
                        </a:rPr>
                        <a:t>function</a:t>
                      </a:r>
                      <a:r>
                        <a:rPr b="1" lang="en-US" sz="2200" u="none" cap="none" strike="noStrike">
                          <a:solidFill>
                            <a:srgbClr val="E0E2E4"/>
                          </a:solidFill>
                          <a:highlight>
                            <a:srgbClr val="282B2E"/>
                          </a:highlight>
                          <a:latin typeface="Consolas"/>
                          <a:ea typeface="Consolas"/>
                          <a:cs typeface="Consolas"/>
                          <a:sym typeface="Consolas"/>
                        </a:rPr>
                        <a:t>() {</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8CBBAD"/>
                          </a:solidFill>
                          <a:highlight>
                            <a:srgbClr val="282B2E"/>
                          </a:highlight>
                          <a:latin typeface="Consolas"/>
                          <a:ea typeface="Consolas"/>
                          <a:cs typeface="Consolas"/>
                          <a:sym typeface="Consolas"/>
                        </a:rPr>
                        <a:t>console</a:t>
                      </a:r>
                      <a:r>
                        <a:rPr b="1" lang="en-US" sz="2200" u="none" cap="none" strike="noStrike">
                          <a:solidFill>
                            <a:srgbClr val="E0E2E4"/>
                          </a:solidFill>
                          <a:highlight>
                            <a:srgbClr val="282B2E"/>
                          </a:highlight>
                          <a:latin typeface="Consolas"/>
                          <a:ea typeface="Consolas"/>
                          <a:cs typeface="Consolas"/>
                          <a:sym typeface="Consolas"/>
                        </a:rPr>
                        <a:t>.log(</a:t>
                      </a:r>
                      <a:r>
                        <a:rPr b="1" lang="en-US" sz="2200" u="none" cap="none" strike="noStrike">
                          <a:solidFill>
                            <a:srgbClr val="EC7600"/>
                          </a:solidFill>
                          <a:highlight>
                            <a:srgbClr val="282B2E"/>
                          </a:highlight>
                          <a:latin typeface="Consolas"/>
                          <a:ea typeface="Consolas"/>
                          <a:cs typeface="Consolas"/>
                          <a:sym typeface="Consolas"/>
                        </a:rPr>
                        <a:t>'la promesa terminó.'</a:t>
                      </a:r>
                      <a:r>
                        <a:rPr b="1" lang="en-US" sz="2200" u="none" cap="none" strike="noStrike">
                          <a:solidFill>
                            <a:srgbClr val="E0E2E4"/>
                          </a:solidFill>
                          <a:highlight>
                            <a:srgbClr val="282B2E"/>
                          </a:highlight>
                          <a:latin typeface="Consolas"/>
                          <a:ea typeface="Consolas"/>
                          <a:cs typeface="Consolas"/>
                          <a:sym typeface="Consolas"/>
                        </a:rPr>
                        <a:t>);</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.catch(</a:t>
                      </a:r>
                      <a:r>
                        <a:rPr b="1" lang="en-US" sz="2200" u="none" cap="none" strike="noStrike">
                          <a:solidFill>
                            <a:srgbClr val="93C763"/>
                          </a:solidFill>
                          <a:highlight>
                            <a:srgbClr val="282B2E"/>
                          </a:highlight>
                          <a:latin typeface="Consolas"/>
                          <a:ea typeface="Consolas"/>
                          <a:cs typeface="Consolas"/>
                          <a:sym typeface="Consolas"/>
                        </a:rPr>
                        <a:t>function</a:t>
                      </a:r>
                      <a:r>
                        <a:rPr b="1" lang="en-US" sz="2200" u="none" cap="none" strike="noStrike">
                          <a:solidFill>
                            <a:srgbClr val="E0E2E4"/>
                          </a:solidFill>
                          <a:highlight>
                            <a:srgbClr val="282B2E"/>
                          </a:highlight>
                          <a:latin typeface="Consolas"/>
                          <a:ea typeface="Consolas"/>
                          <a:cs typeface="Consolas"/>
                          <a:sym typeface="Consolas"/>
                        </a:rPr>
                        <a:t>(err) {</a:t>
                      </a:r>
                      <a:br>
                        <a:rPr b="1" lang="en-US" sz="2200" u="none" cap="none" strike="noStrike">
                          <a:solidFill>
                            <a:srgbClr val="E0E2E4"/>
                          </a:solidFill>
                          <a:highlight>
                            <a:srgbClr val="282B2E"/>
                          </a:highlight>
                          <a:latin typeface="Consolas"/>
                          <a:ea typeface="Consolas"/>
                          <a:cs typeface="Consolas"/>
                          <a:sym typeface="Consolas"/>
                        </a:rPr>
                      </a:br>
                      <a:r>
                        <a:rPr b="1" lang="en-US" sz="2200" u="none" cap="none" strike="noStrike">
                          <a:solidFill>
                            <a:srgbClr val="E0E2E4"/>
                          </a:solidFill>
                          <a:highlight>
                            <a:srgbClr val="282B2E"/>
                          </a:highlight>
                          <a:latin typeface="Consolas"/>
                          <a:ea typeface="Consolas"/>
                          <a:cs typeface="Consolas"/>
                          <a:sym typeface="Consolas"/>
                        </a:rPr>
                        <a:t>    </a:t>
                      </a:r>
                      <a:r>
                        <a:rPr b="1" lang="en-US" sz="2200" u="none" cap="none" strike="noStrike">
                          <a:solidFill>
                            <a:srgbClr val="8CBBAD"/>
                          </a:solidFill>
                          <a:highlight>
                            <a:srgbClr val="282B2E"/>
                          </a:highlight>
                          <a:latin typeface="Consolas"/>
                          <a:ea typeface="Consolas"/>
                          <a:cs typeface="Consolas"/>
                          <a:sym typeface="Consolas"/>
                        </a:rPr>
                        <a:t>console</a:t>
                      </a:r>
                      <a:r>
                        <a:rPr b="1" lang="en-US" sz="2200" u="none" cap="none" strike="noStrike">
                          <a:solidFill>
                            <a:srgbClr val="E0E2E4"/>
                          </a:solidFill>
                          <a:highlight>
                            <a:srgbClr val="282B2E"/>
                          </a:highlight>
                          <a:latin typeface="Consolas"/>
                          <a:ea typeface="Consolas"/>
                          <a:cs typeface="Consolas"/>
                          <a:sym typeface="Consolas"/>
                        </a:rPr>
                        <a:t>.log(</a:t>
                      </a:r>
                      <a:r>
                        <a:rPr b="1" lang="en-US" sz="2200" u="none" cap="none" strike="noStrike">
                          <a:solidFill>
                            <a:srgbClr val="EC7600"/>
                          </a:solidFill>
                          <a:highlight>
                            <a:srgbClr val="282B2E"/>
                          </a:highlight>
                          <a:latin typeface="Consolas"/>
                          <a:ea typeface="Consolas"/>
                          <a:cs typeface="Consolas"/>
                          <a:sym typeface="Consolas"/>
                        </a:rPr>
                        <a:t>'hemos detectado un error'</a:t>
                      </a:r>
                      <a:r>
                        <a:rPr b="1" lang="en-US" sz="2200" u="none" cap="none" strike="noStrike">
                          <a:solidFill>
                            <a:srgbClr val="E0E2E4"/>
                          </a:solidFill>
                          <a:highlight>
                            <a:srgbClr val="282B2E"/>
                          </a:highlight>
                          <a:latin typeface="Consolas"/>
                          <a:ea typeface="Consolas"/>
                          <a:cs typeface="Consolas"/>
                          <a:sym typeface="Consolas"/>
                        </a:rPr>
                        <a:t>, err</a:t>
                      </a:r>
                      <a:r>
                        <a:rPr b="1" lang="en-US" sz="2200" u="none" cap="none" strike="noStrike">
                          <a:solidFill>
                            <a:srgbClr val="EC7600"/>
                          </a:solidFill>
                          <a:highlight>
                            <a:srgbClr val="282B2E"/>
                          </a:highlight>
                          <a:latin typeface="Consolas"/>
                          <a:ea typeface="Consolas"/>
                          <a:cs typeface="Consolas"/>
                          <a:sym typeface="Consolas"/>
                        </a:rPr>
                        <a:t>');</a:t>
                      </a:r>
                      <a:br>
                        <a:rPr b="1" lang="en-US" sz="2200" u="none" cap="none" strike="noStrike">
                          <a:solidFill>
                            <a:srgbClr val="EC7600"/>
                          </a:solidFill>
                          <a:highlight>
                            <a:srgbClr val="282B2E"/>
                          </a:highlight>
                          <a:latin typeface="Consolas"/>
                          <a:ea typeface="Consolas"/>
                          <a:cs typeface="Consolas"/>
                          <a:sym typeface="Consolas"/>
                        </a:rPr>
                      </a:br>
                      <a:r>
                        <a:rPr b="1" lang="en-US" sz="2200" u="none" cap="none" strike="noStrike">
                          <a:solidFill>
                            <a:srgbClr val="EC7600"/>
                          </a:solidFill>
                          <a:highlight>
                            <a:srgbClr val="282B2E"/>
                          </a:highlight>
                          <a:latin typeface="Consolas"/>
                          <a:ea typeface="Consolas"/>
                          <a:cs typeface="Consolas"/>
                          <a:sym typeface="Consolas"/>
                        </a:rPr>
                        <a:t>  });</a:t>
                      </a:r>
                      <a:endParaRPr b="1" sz="3200" u="none" cap="none" strike="noStrike">
                        <a:solidFill>
                          <a:srgbClr val="93C763"/>
                        </a:solidFill>
                        <a:highlight>
                          <a:srgbClr val="282B2E"/>
                        </a:highlight>
                        <a:latin typeface="Consolas"/>
                        <a:ea typeface="Consolas"/>
                        <a:cs typeface="Consolas"/>
                        <a:sym typeface="Consolas"/>
                      </a:endParaRPr>
                    </a:p>
                  </a:txBody>
                  <a:tcPr marT="63500" marB="63500" marR="63500" marL="63500">
                    <a:solidFill>
                      <a:srgbClr val="282B2E"/>
                    </a:solidFill>
                  </a:tcPr>
                </a:tc>
              </a:tr>
            </a:tbl>
          </a:graphicData>
        </a:graphic>
      </p:graphicFrame>
      <p:sp>
        <p:nvSpPr>
          <p:cNvPr id="538" name="Google Shape;538;p56"/>
          <p:cNvSpPr txBox="1"/>
          <p:nvPr/>
        </p:nvSpPr>
        <p:spPr>
          <a:xfrm>
            <a:off x="300600" y="5112500"/>
            <a:ext cx="8520600" cy="986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Esta subscripción a la promesa la tomamos con </a:t>
            </a:r>
            <a:r>
              <a:rPr b="1" i="0" lang="en-US" sz="2400" u="none" cap="none" strike="noStrike">
                <a:solidFill>
                  <a:srgbClr val="000000"/>
                </a:solidFill>
                <a:latin typeface="Roboto"/>
                <a:ea typeface="Roboto"/>
                <a:cs typeface="Roboto"/>
                <a:sym typeface="Roboto"/>
              </a:rPr>
              <a:t>then()</a:t>
            </a:r>
            <a:r>
              <a:rPr b="0" i="0" lang="en-US" sz="2400" u="none" cap="none" strike="noStrike">
                <a:solidFill>
                  <a:srgbClr val="000000"/>
                </a:solidFill>
                <a:latin typeface="Roboto"/>
                <a:ea typeface="Roboto"/>
                <a:cs typeface="Roboto"/>
                <a:sym typeface="Roboto"/>
              </a:rPr>
              <a:t> para el caso satisfactorio y </a:t>
            </a:r>
            <a:r>
              <a:rPr b="1" i="0" lang="en-US" sz="2400" u="none" cap="none" strike="noStrike">
                <a:solidFill>
                  <a:srgbClr val="000000"/>
                </a:solidFill>
                <a:latin typeface="Roboto"/>
                <a:ea typeface="Roboto"/>
                <a:cs typeface="Roboto"/>
                <a:sym typeface="Roboto"/>
              </a:rPr>
              <a:t>catch()</a:t>
            </a:r>
            <a:r>
              <a:rPr b="0" i="0" lang="en-US" sz="2400" u="none" cap="none" strike="noStrike">
                <a:solidFill>
                  <a:srgbClr val="000000"/>
                </a:solidFill>
                <a:latin typeface="Roboto"/>
                <a:ea typeface="Roboto"/>
                <a:cs typeface="Roboto"/>
                <a:sym typeface="Roboto"/>
              </a:rPr>
              <a:t>, en caso de que haya fallado.</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5" name="Google Shape;545;p57"/>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46" name="Google Shape;546;p5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000"/>
              <a:t>Response de una Promise</a:t>
            </a:r>
            <a:endParaRPr b="1" sz="3000"/>
          </a:p>
        </p:txBody>
      </p:sp>
      <p:sp>
        <p:nvSpPr>
          <p:cNvPr id="547" name="Google Shape;547;p57"/>
          <p:cNvSpPr txBox="1"/>
          <p:nvPr/>
        </p:nvSpPr>
        <p:spPr>
          <a:xfrm>
            <a:off x="311700" y="1697400"/>
            <a:ext cx="8520600" cy="223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El objeto “response” tiene información de la respuesta obtenida del servidor.</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Con response .ok nos dice si la descarga pudo hacerse correctamente (Código HTTP 200).</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pic>
        <p:nvPicPr>
          <p:cNvPr id="548" name="Google Shape;548;p57"/>
          <p:cNvPicPr preferRelativeResize="0"/>
          <p:nvPr/>
        </p:nvPicPr>
        <p:blipFill rotWithShape="1">
          <a:blip r:embed="rId4">
            <a:alphaModFix/>
          </a:blip>
          <a:srcRect b="0" l="0" r="0" t="0"/>
          <a:stretch/>
        </p:blipFill>
        <p:spPr>
          <a:xfrm>
            <a:off x="1884675" y="3933900"/>
            <a:ext cx="5374650" cy="268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5" name="Google Shape;555;p5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000"/>
              <a:t>Terminología de una Promise</a:t>
            </a:r>
            <a:endParaRPr b="1" sz="3000"/>
          </a:p>
        </p:txBody>
      </p:sp>
      <p:sp>
        <p:nvSpPr>
          <p:cNvPr id="556" name="Google Shape;556;p58"/>
          <p:cNvSpPr txBox="1"/>
          <p:nvPr/>
        </p:nvSpPr>
        <p:spPr>
          <a:xfrm>
            <a:off x="311700" y="1339643"/>
            <a:ext cx="8520600" cy="507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Una promesa tiene 4 estados</a:t>
            </a:r>
            <a:endParaRPr b="0" i="0" sz="2100" u="none" cap="none" strike="noStrike">
              <a:solidFill>
                <a:srgbClr val="000000"/>
              </a:solidFill>
              <a:latin typeface="Roboto"/>
              <a:ea typeface="Roboto"/>
              <a:cs typeface="Roboto"/>
              <a:sym typeface="Roboto"/>
            </a:endParaRPr>
          </a:p>
          <a:p>
            <a:pPr indent="-298450" lvl="0" marL="457200" marR="0" rtl="0" algn="l">
              <a:lnSpc>
                <a:spcPct val="115000"/>
              </a:lnSpc>
              <a:spcBef>
                <a:spcPts val="0"/>
              </a:spcBef>
              <a:spcAft>
                <a:spcPts val="0"/>
              </a:spcAft>
              <a:buClr>
                <a:srgbClr val="000000"/>
              </a:buClr>
              <a:buSzPts val="1100"/>
              <a:buFont typeface="Roboto"/>
              <a:buChar char="●"/>
            </a:pPr>
            <a:r>
              <a:rPr b="0" i="0" lang="en-US" sz="2100" u="none" cap="none" strike="noStrike">
                <a:solidFill>
                  <a:srgbClr val="000000"/>
                </a:solidFill>
                <a:latin typeface="Roboto"/>
                <a:ea typeface="Roboto"/>
                <a:cs typeface="Roboto"/>
                <a:sym typeface="Roboto"/>
              </a:rPr>
              <a:t>Cumplida </a:t>
            </a:r>
            <a:r>
              <a:rPr b="0" i="1" lang="en-US" sz="2100" u="none" cap="none" strike="noStrike">
                <a:solidFill>
                  <a:srgbClr val="000000"/>
                </a:solidFill>
                <a:latin typeface="Roboto"/>
                <a:ea typeface="Roboto"/>
                <a:cs typeface="Roboto"/>
                <a:sym typeface="Roboto"/>
              </a:rPr>
              <a:t>(fulfilled)</a:t>
            </a:r>
            <a:endParaRPr b="0" i="1" sz="2100" u="none" cap="none" strike="noStrike">
              <a:solidFill>
                <a:srgbClr val="000000"/>
              </a:solidFill>
              <a:latin typeface="Roboto"/>
              <a:ea typeface="Roboto"/>
              <a:cs typeface="Roboto"/>
              <a:sym typeface="Roboto"/>
            </a:endParaRPr>
          </a:p>
          <a:p>
            <a:pPr indent="-298450" lvl="0" marL="457200" marR="0" rtl="0" algn="l">
              <a:lnSpc>
                <a:spcPct val="115000"/>
              </a:lnSpc>
              <a:spcBef>
                <a:spcPts val="0"/>
              </a:spcBef>
              <a:spcAft>
                <a:spcPts val="0"/>
              </a:spcAft>
              <a:buClr>
                <a:srgbClr val="000000"/>
              </a:buClr>
              <a:buSzPts val="1100"/>
              <a:buFont typeface="Roboto"/>
              <a:buChar char="●"/>
            </a:pPr>
            <a:r>
              <a:rPr b="0" i="0" lang="en-US" sz="2100" u="none" cap="none" strike="noStrike">
                <a:solidFill>
                  <a:srgbClr val="000000"/>
                </a:solidFill>
                <a:latin typeface="Roboto"/>
                <a:ea typeface="Roboto"/>
                <a:cs typeface="Roboto"/>
                <a:sym typeface="Roboto"/>
              </a:rPr>
              <a:t>Rechazada </a:t>
            </a:r>
            <a:r>
              <a:rPr b="0" i="1" lang="en-US" sz="2100" u="none" cap="none" strike="noStrike">
                <a:solidFill>
                  <a:srgbClr val="000000"/>
                </a:solidFill>
                <a:latin typeface="Roboto"/>
                <a:ea typeface="Roboto"/>
                <a:cs typeface="Roboto"/>
                <a:sym typeface="Roboto"/>
              </a:rPr>
              <a:t>(rejected)</a:t>
            </a:r>
            <a:endParaRPr b="0" i="1" sz="2100" u="none" cap="none" strike="noStrike">
              <a:solidFill>
                <a:srgbClr val="000000"/>
              </a:solidFill>
              <a:latin typeface="Roboto"/>
              <a:ea typeface="Roboto"/>
              <a:cs typeface="Roboto"/>
              <a:sym typeface="Roboto"/>
            </a:endParaRPr>
          </a:p>
          <a:p>
            <a:pPr indent="-298450" lvl="0" marL="457200" marR="0" rtl="0" algn="l">
              <a:lnSpc>
                <a:spcPct val="115000"/>
              </a:lnSpc>
              <a:spcBef>
                <a:spcPts val="0"/>
              </a:spcBef>
              <a:spcAft>
                <a:spcPts val="0"/>
              </a:spcAft>
              <a:buClr>
                <a:srgbClr val="000000"/>
              </a:buClr>
              <a:buSzPts val="1100"/>
              <a:buFont typeface="Roboto"/>
              <a:buChar char="●"/>
            </a:pPr>
            <a:r>
              <a:rPr b="0" i="0" lang="en-US" sz="2100" u="none" cap="none" strike="noStrike">
                <a:solidFill>
                  <a:srgbClr val="000000"/>
                </a:solidFill>
                <a:latin typeface="Roboto"/>
                <a:ea typeface="Roboto"/>
                <a:cs typeface="Roboto"/>
                <a:sym typeface="Roboto"/>
              </a:rPr>
              <a:t>Pendiente </a:t>
            </a:r>
            <a:r>
              <a:rPr b="0" i="1" lang="en-US" sz="2100" u="none" cap="none" strike="noStrike">
                <a:solidFill>
                  <a:srgbClr val="000000"/>
                </a:solidFill>
                <a:latin typeface="Roboto"/>
                <a:ea typeface="Roboto"/>
                <a:cs typeface="Roboto"/>
                <a:sym typeface="Roboto"/>
              </a:rPr>
              <a:t>(pending)</a:t>
            </a:r>
            <a:endParaRPr b="0" i="1" sz="2100" u="none" cap="none" strike="noStrike">
              <a:solidFill>
                <a:srgbClr val="000000"/>
              </a:solidFill>
              <a:latin typeface="Roboto"/>
              <a:ea typeface="Roboto"/>
              <a:cs typeface="Roboto"/>
              <a:sym typeface="Roboto"/>
            </a:endParaRPr>
          </a:p>
          <a:p>
            <a:pPr indent="-298450" lvl="0" marL="457200" marR="0" rtl="0" algn="l">
              <a:lnSpc>
                <a:spcPct val="115000"/>
              </a:lnSpc>
              <a:spcBef>
                <a:spcPts val="0"/>
              </a:spcBef>
              <a:spcAft>
                <a:spcPts val="0"/>
              </a:spcAft>
              <a:buClr>
                <a:srgbClr val="000000"/>
              </a:buClr>
              <a:buSzPts val="1100"/>
              <a:buFont typeface="Roboto"/>
              <a:buChar char="●"/>
            </a:pPr>
            <a:r>
              <a:rPr b="0" i="0" lang="en-US" sz="2100" u="none" cap="none" strike="noStrike">
                <a:solidFill>
                  <a:srgbClr val="000000"/>
                </a:solidFill>
                <a:latin typeface="Roboto"/>
                <a:ea typeface="Roboto"/>
                <a:cs typeface="Roboto"/>
                <a:sym typeface="Roboto"/>
              </a:rPr>
              <a:t>Finalizada </a:t>
            </a:r>
            <a:r>
              <a:rPr b="0" i="1" lang="en-US" sz="2100" u="none" cap="none" strike="noStrike">
                <a:solidFill>
                  <a:srgbClr val="000000"/>
                </a:solidFill>
                <a:latin typeface="Roboto"/>
                <a:ea typeface="Roboto"/>
                <a:cs typeface="Roboto"/>
                <a:sym typeface="Roboto"/>
              </a:rPr>
              <a:t>(settled)</a:t>
            </a:r>
            <a:endParaRPr b="0" i="1" sz="2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Término </a:t>
            </a:r>
            <a:r>
              <a:rPr b="1" i="0" lang="en-US" sz="2100" u="none" cap="none" strike="noStrike">
                <a:solidFill>
                  <a:srgbClr val="000000"/>
                </a:solidFill>
                <a:latin typeface="Roboto"/>
                <a:ea typeface="Roboto"/>
                <a:cs typeface="Roboto"/>
                <a:sym typeface="Roboto"/>
              </a:rPr>
              <a:t>then</a:t>
            </a:r>
            <a:endParaRPr b="1" i="0" sz="2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En vez de pasar funciones callback a una función, a la promesa le “encadenamos” las funciones callback.</a:t>
            </a:r>
            <a:endParaRPr b="0" i="0" sz="2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457200" lvl="0" marL="0" marR="139700" rtl="0" algn="l">
              <a:lnSpc>
                <a:spcPct val="100000"/>
              </a:lnSpc>
              <a:spcBef>
                <a:spcPts val="0"/>
              </a:spcBef>
              <a:spcAft>
                <a:spcPts val="0"/>
              </a:spcAft>
              <a:buClr>
                <a:srgbClr val="000000"/>
              </a:buClr>
              <a:buSzPts val="1500"/>
              <a:buFont typeface="Arial"/>
              <a:buNone/>
            </a:pPr>
            <a:r>
              <a:rPr b="0" i="0" lang="en-US" sz="1500" u="none" cap="none" strike="noStrike">
                <a:solidFill>
                  <a:srgbClr val="DD4A68"/>
                </a:solidFill>
                <a:latin typeface="Roboto"/>
                <a:ea typeface="Roboto"/>
                <a:cs typeface="Roboto"/>
                <a:sym typeface="Roboto"/>
              </a:rPr>
              <a:t>hazAlgo</a:t>
            </a:r>
            <a:r>
              <a:rPr b="0" i="0" lang="en-US" sz="1500" u="none" cap="none" strike="noStrike">
                <a:solidFill>
                  <a:srgbClr val="999999"/>
                </a:solidFill>
                <a:latin typeface="Roboto"/>
                <a:ea typeface="Roboto"/>
                <a:cs typeface="Roboto"/>
                <a:sym typeface="Roboto"/>
              </a:rPr>
              <a:t>(</a:t>
            </a:r>
            <a:r>
              <a:rPr b="0" i="0" lang="en-US" sz="1500" u="none" cap="none" strike="noStrike">
                <a:solidFill>
                  <a:srgbClr val="333333"/>
                </a:solidFill>
                <a:latin typeface="Roboto"/>
                <a:ea typeface="Roboto"/>
                <a:cs typeface="Roboto"/>
                <a:sym typeface="Roboto"/>
              </a:rPr>
              <a:t>exitoCallback</a:t>
            </a:r>
            <a:r>
              <a:rPr b="0" i="0" lang="en-US" sz="1500" u="none" cap="none" strike="noStrike">
                <a:solidFill>
                  <a:srgbClr val="999999"/>
                </a:solidFill>
                <a:latin typeface="Roboto"/>
                <a:ea typeface="Roboto"/>
                <a:cs typeface="Roboto"/>
                <a:sym typeface="Roboto"/>
              </a:rPr>
              <a:t>,</a:t>
            </a:r>
            <a:r>
              <a:rPr b="0" i="0" lang="en-US" sz="1500" u="none" cap="none" strike="noStrike">
                <a:solidFill>
                  <a:srgbClr val="333333"/>
                </a:solidFill>
                <a:latin typeface="Roboto"/>
                <a:ea typeface="Roboto"/>
                <a:cs typeface="Roboto"/>
                <a:sym typeface="Roboto"/>
              </a:rPr>
              <a:t> falloCallback</a:t>
            </a:r>
            <a:r>
              <a:rPr b="0" i="0" lang="en-US" sz="1500" u="none" cap="none" strike="noStrike">
                <a:solidFill>
                  <a:srgbClr val="999999"/>
                </a:solidFill>
                <a:latin typeface="Roboto"/>
                <a:ea typeface="Roboto"/>
                <a:cs typeface="Roboto"/>
                <a:sym typeface="Roboto"/>
              </a:rPr>
              <a:t>);</a:t>
            </a:r>
            <a:endParaRPr b="0" i="0" sz="1500" u="none" cap="none" strike="noStrike">
              <a:solidFill>
                <a:srgbClr val="999999"/>
              </a:solidFill>
              <a:latin typeface="Roboto"/>
              <a:ea typeface="Roboto"/>
              <a:cs typeface="Roboto"/>
              <a:sym typeface="Roboto"/>
            </a:endParaRPr>
          </a:p>
          <a:p>
            <a:pPr indent="457200" lvl="0" marL="0" marR="139700" rtl="0" algn="l">
              <a:lnSpc>
                <a:spcPct val="100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457200" lvl="0" marL="0" marR="139700" rtl="0" algn="l">
              <a:lnSpc>
                <a:spcPct val="100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457200" lvl="0" marL="0" marR="139700" rtl="0" algn="l">
              <a:lnSpc>
                <a:spcPct val="100000"/>
              </a:lnSpc>
              <a:spcBef>
                <a:spcPts val="1500"/>
              </a:spcBef>
              <a:spcAft>
                <a:spcPts val="0"/>
              </a:spcAft>
              <a:buClr>
                <a:srgbClr val="000000"/>
              </a:buClr>
              <a:buSzPts val="1500"/>
              <a:buFont typeface="Arial"/>
              <a:buNone/>
            </a:pPr>
            <a:r>
              <a:rPr b="0" i="0" lang="en-US" sz="1500" u="none" cap="none" strike="noStrike">
                <a:solidFill>
                  <a:srgbClr val="DD4A68"/>
                </a:solidFill>
                <a:latin typeface="Roboto"/>
                <a:ea typeface="Roboto"/>
                <a:cs typeface="Roboto"/>
                <a:sym typeface="Roboto"/>
              </a:rPr>
              <a:t>hazAlgo</a:t>
            </a:r>
            <a:r>
              <a:rPr b="0" i="0" lang="en-US" sz="1500" u="none" cap="none" strike="noStrike">
                <a:solidFill>
                  <a:srgbClr val="999999"/>
                </a:solidFill>
                <a:latin typeface="Roboto"/>
                <a:ea typeface="Roboto"/>
                <a:cs typeface="Roboto"/>
                <a:sym typeface="Roboto"/>
              </a:rPr>
              <a:t>().</a:t>
            </a:r>
            <a:r>
              <a:rPr b="0" i="0" lang="en-US" sz="1500" u="none" cap="none" strike="noStrike">
                <a:solidFill>
                  <a:srgbClr val="DD4A68"/>
                </a:solidFill>
                <a:latin typeface="Roboto"/>
                <a:ea typeface="Roboto"/>
                <a:cs typeface="Roboto"/>
                <a:sym typeface="Roboto"/>
              </a:rPr>
              <a:t>then</a:t>
            </a:r>
            <a:r>
              <a:rPr b="0" i="0" lang="en-US" sz="1500" u="none" cap="none" strike="noStrike">
                <a:solidFill>
                  <a:srgbClr val="999999"/>
                </a:solidFill>
                <a:latin typeface="Roboto"/>
                <a:ea typeface="Roboto"/>
                <a:cs typeface="Roboto"/>
                <a:sym typeface="Roboto"/>
              </a:rPr>
              <a:t>(</a:t>
            </a:r>
            <a:r>
              <a:rPr b="0" i="0" lang="en-US" sz="1500" u="none" cap="none" strike="noStrike">
                <a:solidFill>
                  <a:srgbClr val="333333"/>
                </a:solidFill>
                <a:latin typeface="Roboto"/>
                <a:ea typeface="Roboto"/>
                <a:cs typeface="Roboto"/>
                <a:sym typeface="Roboto"/>
              </a:rPr>
              <a:t>exitoCallback</a:t>
            </a:r>
            <a:r>
              <a:rPr b="0" i="0" lang="en-US" sz="1500" u="none" cap="none" strike="noStrike">
                <a:solidFill>
                  <a:srgbClr val="999999"/>
                </a:solidFill>
                <a:latin typeface="Roboto"/>
                <a:ea typeface="Roboto"/>
                <a:cs typeface="Roboto"/>
                <a:sym typeface="Roboto"/>
              </a:rPr>
              <a:t>,</a:t>
            </a:r>
            <a:r>
              <a:rPr b="0" i="0" lang="en-US" sz="1500" u="none" cap="none" strike="noStrike">
                <a:solidFill>
                  <a:srgbClr val="333333"/>
                </a:solidFill>
                <a:latin typeface="Roboto"/>
                <a:ea typeface="Roboto"/>
                <a:cs typeface="Roboto"/>
                <a:sym typeface="Roboto"/>
              </a:rPr>
              <a:t> falloCallback</a:t>
            </a:r>
            <a:r>
              <a:rPr b="0" i="0" lang="en-US" sz="1500" u="none" cap="none" strike="noStrike">
                <a:solidFill>
                  <a:srgbClr val="999999"/>
                </a:solidFill>
                <a:latin typeface="Roboto"/>
                <a:ea typeface="Roboto"/>
                <a:cs typeface="Roboto"/>
                <a:sym typeface="Roboto"/>
              </a:rPr>
              <a:t>);</a:t>
            </a:r>
            <a:endParaRPr b="0" i="0" sz="2100" u="none" cap="none" strike="noStrike">
              <a:solidFill>
                <a:srgbClr val="000000"/>
              </a:solidFill>
              <a:latin typeface="Roboto"/>
              <a:ea typeface="Roboto"/>
              <a:cs typeface="Roboto"/>
              <a:sym typeface="Roboto"/>
            </a:endParaRPr>
          </a:p>
        </p:txBody>
      </p:sp>
      <p:pic>
        <p:nvPicPr>
          <p:cNvPr id="557" name="Google Shape;557;p58"/>
          <p:cNvPicPr preferRelativeResize="0"/>
          <p:nvPr/>
        </p:nvPicPr>
        <p:blipFill rotWithShape="1">
          <a:blip r:embed="rId3">
            <a:alphaModFix/>
          </a:blip>
          <a:srcRect b="0" l="0" r="0" t="0"/>
          <a:stretch/>
        </p:blipFill>
        <p:spPr>
          <a:xfrm>
            <a:off x="4994825" y="1697400"/>
            <a:ext cx="3592800" cy="1965875"/>
          </a:xfrm>
          <a:prstGeom prst="rect">
            <a:avLst/>
          </a:prstGeom>
          <a:noFill/>
          <a:ln>
            <a:noFill/>
          </a:ln>
        </p:spPr>
      </p:pic>
      <p:grpSp>
        <p:nvGrpSpPr>
          <p:cNvPr id="558" name="Google Shape;558;p58"/>
          <p:cNvGrpSpPr/>
          <p:nvPr/>
        </p:nvGrpSpPr>
        <p:grpSpPr>
          <a:xfrm>
            <a:off x="1907825" y="5258500"/>
            <a:ext cx="4593000" cy="602400"/>
            <a:chOff x="1640300" y="5396500"/>
            <a:chExt cx="4593000" cy="602400"/>
          </a:xfrm>
        </p:grpSpPr>
        <p:cxnSp>
          <p:nvCxnSpPr>
            <p:cNvPr id="559" name="Google Shape;559;p58"/>
            <p:cNvCxnSpPr>
              <a:stCxn id="560" idx="1"/>
            </p:cNvCxnSpPr>
            <p:nvPr/>
          </p:nvCxnSpPr>
          <p:spPr>
            <a:xfrm flipH="1">
              <a:off x="1640300" y="5697700"/>
              <a:ext cx="3087000" cy="192300"/>
            </a:xfrm>
            <a:prstGeom prst="straightConnector1">
              <a:avLst/>
            </a:prstGeom>
            <a:noFill/>
            <a:ln cap="flat" cmpd="sng" w="9525">
              <a:solidFill>
                <a:srgbClr val="0000FF"/>
              </a:solidFill>
              <a:prstDash val="solid"/>
              <a:round/>
              <a:headEnd len="sm" w="sm" type="none"/>
              <a:tailEnd len="med" w="med" type="triangle"/>
            </a:ln>
          </p:spPr>
        </p:cxnSp>
        <p:sp>
          <p:nvSpPr>
            <p:cNvPr id="560" name="Google Shape;560;p58"/>
            <p:cNvSpPr txBox="1"/>
            <p:nvPr/>
          </p:nvSpPr>
          <p:spPr>
            <a:xfrm>
              <a:off x="4727300" y="5396500"/>
              <a:ext cx="1506000" cy="6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Arial"/>
                  <a:ea typeface="Arial"/>
                  <a:cs typeface="Arial"/>
                  <a:sym typeface="Arial"/>
                </a:rPr>
                <a:t>Promise</a:t>
              </a:r>
              <a:endParaRPr b="0" i="0" sz="2400" u="none" cap="none" strike="noStrike">
                <a:solidFill>
                  <a:srgbClr val="0000FF"/>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7" name="Google Shape;567;p59"/>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8" name="Google Shape;568;p5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Async &amp; Await</a:t>
            </a:r>
            <a:endParaRPr b="1" sz="3400"/>
          </a:p>
        </p:txBody>
      </p:sp>
      <p:sp>
        <p:nvSpPr>
          <p:cNvPr id="569" name="Google Shape;569;p59"/>
          <p:cNvSpPr txBox="1"/>
          <p:nvPr/>
        </p:nvSpPr>
        <p:spPr>
          <a:xfrm>
            <a:off x="311700" y="1538625"/>
            <a:ext cx="8520600" cy="1056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Proxima Nova"/>
              <a:buChar char="●"/>
            </a:pPr>
            <a:r>
              <a:rPr b="0" i="0" lang="en-US" sz="2400" u="none" cap="none" strike="noStrike">
                <a:solidFill>
                  <a:schemeClr val="dk1"/>
                </a:solidFill>
                <a:latin typeface="Roboto"/>
                <a:ea typeface="Roboto"/>
                <a:cs typeface="Roboto"/>
                <a:sym typeface="Roboto"/>
              </a:rPr>
              <a:t>En </a:t>
            </a:r>
            <a:r>
              <a:rPr b="1" i="0" lang="en-US" sz="2400" u="none" cap="none" strike="noStrike">
                <a:solidFill>
                  <a:schemeClr val="dk1"/>
                </a:solidFill>
                <a:latin typeface="Roboto"/>
                <a:ea typeface="Roboto"/>
                <a:cs typeface="Roboto"/>
                <a:sym typeface="Roboto"/>
              </a:rPr>
              <a:t>ES8</a:t>
            </a:r>
            <a:r>
              <a:rPr b="0" i="0" lang="en-US" sz="2400" u="none" cap="none" strike="noStrike">
                <a:solidFill>
                  <a:schemeClr val="dk1"/>
                </a:solidFill>
                <a:latin typeface="Roboto"/>
                <a:ea typeface="Roboto"/>
                <a:cs typeface="Roboto"/>
                <a:sym typeface="Roboto"/>
              </a:rPr>
              <a:t> se incorpora dos palabras reservadas para facilitar la escritura de código con promesas</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sp>
        <p:nvSpPr>
          <p:cNvPr id="570" name="Google Shape;570;p59"/>
          <p:cNvSpPr txBox="1"/>
          <p:nvPr/>
        </p:nvSpPr>
        <p:spPr>
          <a:xfrm>
            <a:off x="663450" y="2636101"/>
            <a:ext cx="3196200" cy="37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ASYNC</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Hace que una función devuelva una promesa</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El return se encapsulará en la promesa automaticamente</a:t>
            </a:r>
            <a:endParaRPr b="0" i="0" sz="2400" u="none" cap="none" strike="noStrike">
              <a:solidFill>
                <a:srgbClr val="000000"/>
              </a:solidFill>
              <a:latin typeface="Roboto"/>
              <a:ea typeface="Roboto"/>
              <a:cs typeface="Roboto"/>
              <a:sym typeface="Roboto"/>
            </a:endParaRPr>
          </a:p>
        </p:txBody>
      </p:sp>
      <p:sp>
        <p:nvSpPr>
          <p:cNvPr id="571" name="Google Shape;571;p59"/>
          <p:cNvSpPr txBox="1"/>
          <p:nvPr/>
        </p:nvSpPr>
        <p:spPr>
          <a:xfrm>
            <a:off x="5262150" y="2636100"/>
            <a:ext cx="3196200" cy="416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AWAIT</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Desencapsula el contenido de una promesa.</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Se reescribe como el THEN de la promesa</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Solo puede usarse dentro de funciones ASYNC</a:t>
            </a:r>
            <a:endParaRPr b="0" i="0" sz="2400" u="none" cap="none" strike="noStrike">
              <a:solidFill>
                <a:srgbClr val="00000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8" name="Google Shape;578;p60"/>
          <p:cNvSpPr txBox="1"/>
          <p:nvPr/>
        </p:nvSpPr>
        <p:spPr>
          <a:xfrm>
            <a:off x="663450" y="7917850"/>
            <a:ext cx="7794900" cy="24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CC9900"/>
                </a:solidFill>
                <a:latin typeface="Arial"/>
                <a:ea typeface="Arial"/>
                <a:cs typeface="Arial"/>
                <a:sym typeface="Arial"/>
                <a:hlinkClick r:id="rId3">
                  <a:extLst>
                    <a:ext uri="{A12FA001-AC4F-418D-AE19-62706E023703}">
                      <ahyp:hlinkClr val="tx"/>
                    </a:ext>
                  </a:extLst>
                </a:hlinkClick>
              </a:rPr>
              <a:t>https://developer.mozilla.org/en-US/docs/Web/JavaScript/Reference/Global_Objects/Promise</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79" name="Google Shape;579;p6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b="1" lang="en-US" sz="3400"/>
              <a:t>Async &amp; Await</a:t>
            </a:r>
            <a:endParaRPr b="1" sz="3400"/>
          </a:p>
        </p:txBody>
      </p:sp>
      <p:sp>
        <p:nvSpPr>
          <p:cNvPr id="580" name="Google Shape;580;p60"/>
          <p:cNvSpPr txBox="1"/>
          <p:nvPr/>
        </p:nvSpPr>
        <p:spPr>
          <a:xfrm>
            <a:off x="311700" y="1538625"/>
            <a:ext cx="8520600" cy="122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US" sz="2100" u="none" cap="none" strike="noStrike">
                <a:solidFill>
                  <a:schemeClr val="dk1"/>
                </a:solidFill>
                <a:latin typeface="Roboto"/>
                <a:ea typeface="Roboto"/>
                <a:cs typeface="Roboto"/>
                <a:sym typeface="Roboto"/>
              </a:rPr>
              <a:t>Se agrega la palabra async a la función que va a devolver una promesa, y se le agrega la palabra await a la función que es asíncrona y va a demorar un tiempo en devolver una respuesta.</a:t>
            </a:r>
            <a:endParaRPr b="0" i="0" sz="2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roxima Nova"/>
              <a:ea typeface="Proxima Nova"/>
              <a:cs typeface="Proxima Nova"/>
              <a:sym typeface="Proxima Nova"/>
            </a:endParaRPr>
          </a:p>
        </p:txBody>
      </p:sp>
      <p:graphicFrame>
        <p:nvGraphicFramePr>
          <p:cNvPr id="581" name="Google Shape;581;p60"/>
          <p:cNvGraphicFramePr/>
          <p:nvPr/>
        </p:nvGraphicFramePr>
        <p:xfrm>
          <a:off x="487575" y="2759025"/>
          <a:ext cx="3000000" cy="3000000"/>
        </p:xfrm>
        <a:graphic>
          <a:graphicData uri="http://schemas.openxmlformats.org/drawingml/2006/table">
            <a:tbl>
              <a:tblPr>
                <a:noFill/>
                <a:tableStyleId>{41ACA9FC-BECA-43D7-B27E-2746031C31CE}</a:tableStyleId>
              </a:tblPr>
              <a:tblGrid>
                <a:gridCol w="8168850"/>
              </a:tblGrid>
              <a:tr h="3853975">
                <a:tc>
                  <a:txBody>
                    <a:bodyPr/>
                    <a:lstStyle/>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93C763"/>
                          </a:solidFill>
                          <a:highlight>
                            <a:srgbClr val="282B2E"/>
                          </a:highlight>
                          <a:latin typeface="Consolas"/>
                          <a:ea typeface="Consolas"/>
                          <a:cs typeface="Consolas"/>
                          <a:sym typeface="Consolas"/>
                        </a:rPr>
                        <a:t>async</a:t>
                      </a: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function</a:t>
                      </a:r>
                      <a:r>
                        <a:rPr b="1" lang="en-US" sz="1600" u="none" cap="none" strike="noStrike">
                          <a:solidFill>
                            <a:srgbClr val="E0E2E4"/>
                          </a:solidFill>
                          <a:highlight>
                            <a:srgbClr val="282B2E"/>
                          </a:highlight>
                          <a:latin typeface="Consolas"/>
                          <a:ea typeface="Consolas"/>
                          <a:cs typeface="Consolas"/>
                          <a:sym typeface="Consolas"/>
                        </a:rPr>
                        <a:t> fetchUser() {</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try</a:t>
                      </a:r>
                      <a:r>
                        <a:rPr b="1" lang="en-US" sz="1600" u="none" cap="none" strike="noStrike">
                          <a:solidFill>
                            <a:srgbClr val="E0E2E4"/>
                          </a:solidFill>
                          <a:highlight>
                            <a:srgbClr val="282B2E"/>
                          </a:highlight>
                          <a:latin typeface="Consolas"/>
                          <a:ea typeface="Consolas"/>
                          <a:cs typeface="Consolas"/>
                          <a:sym typeface="Consolas"/>
                        </a:rPr>
                        <a:t> {</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const</a:t>
                      </a:r>
                      <a:r>
                        <a:rPr b="1" lang="en-US" sz="1600" u="none" cap="none" strike="noStrike">
                          <a:solidFill>
                            <a:srgbClr val="E0E2E4"/>
                          </a:solidFill>
                          <a:highlight>
                            <a:srgbClr val="282B2E"/>
                          </a:highlight>
                          <a:latin typeface="Consolas"/>
                          <a:ea typeface="Consolas"/>
                          <a:cs typeface="Consolas"/>
                          <a:sym typeface="Consolas"/>
                        </a:rPr>
                        <a:t> auth = </a:t>
                      </a:r>
                      <a:r>
                        <a:rPr b="1" lang="en-US" sz="1600" u="none" cap="none" strike="noStrike">
                          <a:solidFill>
                            <a:srgbClr val="93C763"/>
                          </a:solidFill>
                          <a:highlight>
                            <a:srgbClr val="282B2E"/>
                          </a:highlight>
                          <a:latin typeface="Consolas"/>
                          <a:ea typeface="Consolas"/>
                          <a:cs typeface="Consolas"/>
                          <a:sym typeface="Consolas"/>
                        </a:rPr>
                        <a:t>await</a:t>
                      </a:r>
                      <a:r>
                        <a:rPr b="1" lang="en-US" sz="1600" u="none" cap="none" strike="noStrike">
                          <a:solidFill>
                            <a:srgbClr val="E0E2E4"/>
                          </a:solidFill>
                          <a:highlight>
                            <a:srgbClr val="282B2E"/>
                          </a:highlight>
                          <a:latin typeface="Consolas"/>
                          <a:ea typeface="Consolas"/>
                          <a:cs typeface="Consolas"/>
                          <a:sym typeface="Consolas"/>
                        </a:rPr>
                        <a:t> checkAuth() </a:t>
                      </a:r>
                      <a:r>
                        <a:rPr b="1" lang="en-US" sz="1600" u="none" cap="none" strike="noStrike">
                          <a:solidFill>
                            <a:srgbClr val="818E96"/>
                          </a:solidFill>
                          <a:highlight>
                            <a:srgbClr val="282B2E"/>
                          </a:highlight>
                          <a:latin typeface="Consolas"/>
                          <a:ea typeface="Consolas"/>
                          <a:cs typeface="Consolas"/>
                          <a:sym typeface="Consolas"/>
                        </a:rPr>
                        <a:t>// &lt;- async operation</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const</a:t>
                      </a:r>
                      <a:r>
                        <a:rPr b="1" lang="en-US" sz="1600" u="none" cap="none" strike="noStrike">
                          <a:solidFill>
                            <a:srgbClr val="E0E2E4"/>
                          </a:solidFill>
                          <a:highlight>
                            <a:srgbClr val="282B2E"/>
                          </a:highlight>
                          <a:latin typeface="Consolas"/>
                          <a:ea typeface="Consolas"/>
                          <a:cs typeface="Consolas"/>
                          <a:sym typeface="Consolas"/>
                        </a:rPr>
                        <a:t> user = </a:t>
                      </a:r>
                      <a:r>
                        <a:rPr b="1" lang="en-US" sz="1600" u="none" cap="none" strike="noStrike">
                          <a:solidFill>
                            <a:srgbClr val="93C763"/>
                          </a:solidFill>
                          <a:highlight>
                            <a:srgbClr val="282B2E"/>
                          </a:highlight>
                          <a:latin typeface="Consolas"/>
                          <a:ea typeface="Consolas"/>
                          <a:cs typeface="Consolas"/>
                          <a:sym typeface="Consolas"/>
                        </a:rPr>
                        <a:t>await</a:t>
                      </a:r>
                      <a:r>
                        <a:rPr b="1" lang="en-US" sz="1600" u="none" cap="none" strike="noStrike">
                          <a:solidFill>
                            <a:srgbClr val="E0E2E4"/>
                          </a:solidFill>
                          <a:highlight>
                            <a:srgbClr val="282B2E"/>
                          </a:highlight>
                          <a:latin typeface="Consolas"/>
                          <a:ea typeface="Consolas"/>
                          <a:cs typeface="Consolas"/>
                          <a:sym typeface="Consolas"/>
                        </a:rPr>
                        <a:t> getUser(auth) </a:t>
                      </a:r>
                      <a:r>
                        <a:rPr b="1" lang="en-US" sz="1600" u="none" cap="none" strike="noStrike">
                          <a:solidFill>
                            <a:srgbClr val="818E96"/>
                          </a:solidFill>
                          <a:highlight>
                            <a:srgbClr val="282B2E"/>
                          </a:highlight>
                          <a:latin typeface="Consolas"/>
                          <a:ea typeface="Consolas"/>
                          <a:cs typeface="Consolas"/>
                          <a:sym typeface="Consolas"/>
                        </a:rPr>
                        <a:t>// &lt;- async operation</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return</a:t>
                      </a:r>
                      <a:r>
                        <a:rPr b="1" lang="en-US" sz="1600" u="none" cap="none" strike="noStrike">
                          <a:solidFill>
                            <a:srgbClr val="E0E2E4"/>
                          </a:solidFill>
                          <a:highlight>
                            <a:srgbClr val="282B2E"/>
                          </a:highlight>
                          <a:latin typeface="Consolas"/>
                          <a:ea typeface="Consolas"/>
                          <a:cs typeface="Consolas"/>
                          <a:sym typeface="Consolas"/>
                        </a:rPr>
                        <a:t> user</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 </a:t>
                      </a:r>
                      <a:endParaRPr b="1" sz="1600" u="none" cap="none" strike="noStrike">
                        <a:solidFill>
                          <a:srgbClr val="E0E2E4"/>
                        </a:solidFill>
                        <a:highlight>
                          <a:srgbClr val="282B2E"/>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93C763"/>
                          </a:solidFill>
                          <a:highlight>
                            <a:srgbClr val="282B2E"/>
                          </a:highlight>
                          <a:latin typeface="Consolas"/>
                          <a:ea typeface="Consolas"/>
                          <a:cs typeface="Consolas"/>
                          <a:sym typeface="Consolas"/>
                        </a:rPr>
                        <a:t>  catch</a:t>
                      </a:r>
                      <a:r>
                        <a:rPr b="1" lang="en-US" sz="1600" u="none" cap="none" strike="noStrike">
                          <a:solidFill>
                            <a:srgbClr val="E0E2E4"/>
                          </a:solidFill>
                          <a:highlight>
                            <a:srgbClr val="282B2E"/>
                          </a:highlight>
                          <a:latin typeface="Consolas"/>
                          <a:ea typeface="Consolas"/>
                          <a:cs typeface="Consolas"/>
                          <a:sym typeface="Consolas"/>
                        </a:rPr>
                        <a:t> (error) {</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r>
                        <a:rPr b="1" lang="en-US" sz="1600" u="none" cap="none" strike="noStrike">
                          <a:solidFill>
                            <a:srgbClr val="93C763"/>
                          </a:solidFill>
                          <a:highlight>
                            <a:srgbClr val="282B2E"/>
                          </a:highlight>
                          <a:latin typeface="Consolas"/>
                          <a:ea typeface="Consolas"/>
                          <a:cs typeface="Consolas"/>
                          <a:sym typeface="Consolas"/>
                        </a:rPr>
                        <a:t>return</a:t>
                      </a:r>
                      <a:r>
                        <a:rPr b="1" lang="en-US" sz="1600" u="none" cap="none" strike="noStrike">
                          <a:solidFill>
                            <a:srgbClr val="E0E2E4"/>
                          </a:solidFill>
                          <a:highlight>
                            <a:srgbClr val="282B2E"/>
                          </a:highlight>
                          <a:latin typeface="Consolas"/>
                          <a:ea typeface="Consolas"/>
                          <a:cs typeface="Consolas"/>
                          <a:sym typeface="Consolas"/>
                        </a:rPr>
                        <a:t> { name: </a:t>
                      </a:r>
                      <a:r>
                        <a:rPr b="1" lang="en-US" sz="1600" u="none" cap="none" strike="noStrike">
                          <a:solidFill>
                            <a:srgbClr val="EC7600"/>
                          </a:solidFill>
                          <a:highlight>
                            <a:srgbClr val="282B2E"/>
                          </a:highlight>
                          <a:latin typeface="Consolas"/>
                          <a:ea typeface="Consolas"/>
                          <a:cs typeface="Consolas"/>
                          <a:sym typeface="Consolas"/>
                        </a:rPr>
                        <a:t>'Default', </a:t>
                      </a:r>
                      <a:r>
                        <a:rPr b="1" lang="en-US" sz="1600" u="none" cap="none" strike="noStrike">
                          <a:solidFill>
                            <a:srgbClr val="E0E2E4"/>
                          </a:solidFill>
                          <a:highlight>
                            <a:srgbClr val="282B2E"/>
                          </a:highlight>
                          <a:latin typeface="Consolas"/>
                          <a:ea typeface="Consolas"/>
                          <a:cs typeface="Consolas"/>
                          <a:sym typeface="Consolas"/>
                        </a:rPr>
                        <a:t>error: </a:t>
                      </a:r>
                      <a:r>
                        <a:rPr b="1" lang="en-US" sz="1600" u="none" cap="none" strike="noStrike">
                          <a:solidFill>
                            <a:srgbClr val="EC7600"/>
                          </a:solidFill>
                          <a:highlight>
                            <a:srgbClr val="282B2E"/>
                          </a:highlight>
                          <a:latin typeface="Consolas"/>
                          <a:ea typeface="Consolas"/>
                          <a:cs typeface="Consolas"/>
                          <a:sym typeface="Consolas"/>
                        </a:rPr>
                        <a:t>error</a:t>
                      </a:r>
                      <a:r>
                        <a:rPr b="1" lang="en-US" sz="1600" u="none" cap="none" strike="noStrike">
                          <a:solidFill>
                            <a:srgbClr val="E0E2E4"/>
                          </a:solidFill>
                          <a:highlight>
                            <a:srgbClr val="282B2E"/>
                          </a:highlight>
                          <a:latin typeface="Consolas"/>
                          <a:ea typeface="Consolas"/>
                          <a:cs typeface="Consolas"/>
                          <a:sym typeface="Consolas"/>
                        </a:rPr>
                        <a:t> }</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  }</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a:t>
                      </a:r>
                      <a:br>
                        <a:rPr b="1" lang="en-US" sz="1600" u="none" cap="none" strike="noStrike">
                          <a:solidFill>
                            <a:srgbClr val="E0E2E4"/>
                          </a:solidFill>
                          <a:highlight>
                            <a:srgbClr val="282B2E"/>
                          </a:highlight>
                          <a:latin typeface="Consolas"/>
                          <a:ea typeface="Consolas"/>
                          <a:cs typeface="Consolas"/>
                          <a:sym typeface="Consolas"/>
                        </a:rPr>
                      </a:br>
                      <a:r>
                        <a:rPr b="1" lang="en-US" sz="1600" u="none" cap="none" strike="noStrike">
                          <a:solidFill>
                            <a:srgbClr val="E0E2E4"/>
                          </a:solidFill>
                          <a:highlight>
                            <a:srgbClr val="282B2E"/>
                          </a:highlight>
                          <a:latin typeface="Consolas"/>
                          <a:ea typeface="Consolas"/>
                          <a:cs typeface="Consolas"/>
                          <a:sym typeface="Consolas"/>
                        </a:rPr>
                        <a:t>fetchUser()</a:t>
                      </a:r>
                      <a:endParaRPr b="1" sz="1600" u="none" cap="none" strike="noStrike">
                        <a:solidFill>
                          <a:srgbClr val="E0E2E4"/>
                        </a:solidFill>
                        <a:highlight>
                          <a:srgbClr val="282B2E"/>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E0E2E4"/>
                          </a:solidFill>
                          <a:highlight>
                            <a:srgbClr val="282B2E"/>
                          </a:highlight>
                          <a:latin typeface="Consolas"/>
                          <a:ea typeface="Consolas"/>
                          <a:cs typeface="Consolas"/>
                          <a:sym typeface="Consolas"/>
                        </a:rPr>
                        <a:t>    .then(user =&gt; </a:t>
                      </a:r>
                      <a:r>
                        <a:rPr b="1" lang="en-US" sz="1600" u="none" cap="none" strike="noStrike">
                          <a:solidFill>
                            <a:srgbClr val="8CBBAD"/>
                          </a:solidFill>
                          <a:highlight>
                            <a:srgbClr val="282B2E"/>
                          </a:highlight>
                          <a:latin typeface="Consolas"/>
                          <a:ea typeface="Consolas"/>
                          <a:cs typeface="Consolas"/>
                          <a:sym typeface="Consolas"/>
                        </a:rPr>
                        <a:t>console</a:t>
                      </a:r>
                      <a:r>
                        <a:rPr b="1" lang="en-US" sz="1600" u="none" cap="none" strike="noStrike">
                          <a:solidFill>
                            <a:srgbClr val="E0E2E4"/>
                          </a:solidFill>
                          <a:highlight>
                            <a:srgbClr val="282B2E"/>
                          </a:highlight>
                          <a:latin typeface="Consolas"/>
                          <a:ea typeface="Consolas"/>
                          <a:cs typeface="Consolas"/>
                          <a:sym typeface="Consolas"/>
                        </a:rPr>
                        <a:t>.log(user.name))</a:t>
                      </a:r>
                      <a:endParaRPr b="1" sz="1600" u="none" cap="none" strike="noStrike">
                        <a:solidFill>
                          <a:srgbClr val="E0E2E4"/>
                        </a:solidFill>
                        <a:highlight>
                          <a:srgbClr val="282B2E"/>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600"/>
                        <a:buFont typeface="Arial"/>
                        <a:buNone/>
                      </a:pPr>
                      <a:r>
                        <a:rPr b="1" lang="en-US" sz="1600" u="none" cap="none" strike="noStrike">
                          <a:solidFill>
                            <a:srgbClr val="E0E2E4"/>
                          </a:solidFill>
                          <a:highlight>
                            <a:srgbClr val="282B2E"/>
                          </a:highlight>
                          <a:latin typeface="Consolas"/>
                          <a:ea typeface="Consolas"/>
                          <a:cs typeface="Consolas"/>
                          <a:sym typeface="Consolas"/>
                        </a:rPr>
                        <a:t>    .catch(err =&gt; console.log(err))</a:t>
                      </a:r>
                      <a:endParaRPr b="1" sz="1600" u="none" cap="none" strike="noStrike">
                        <a:solidFill>
                          <a:srgbClr val="E0E2E4"/>
                        </a:solidFill>
                        <a:highlight>
                          <a:srgbClr val="282B2E"/>
                        </a:highlight>
                        <a:latin typeface="Consolas"/>
                        <a:ea typeface="Consolas"/>
                        <a:cs typeface="Consolas"/>
                        <a:sym typeface="Consolas"/>
                      </a:endParaRPr>
                    </a:p>
                  </a:txBody>
                  <a:tcPr marT="63500" marB="63500" marR="63500" marL="63500">
                    <a:solidFill>
                      <a:srgbClr val="282B2E"/>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ph idx="1" type="subTitle"/>
          </p:nvPr>
        </p:nvSpPr>
        <p:spPr>
          <a:xfrm>
            <a:off x="0" y="5416114"/>
            <a:ext cx="9147000" cy="550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sp>
        <p:nvSpPr>
          <p:cNvPr id="588" name="Google Shape;588;p61"/>
          <p:cNvSpPr txBox="1"/>
          <p:nvPr>
            <p:ph type="ctrTitle"/>
          </p:nvPr>
        </p:nvSpPr>
        <p:spPr>
          <a:xfrm>
            <a:off x="92375" y="76200"/>
            <a:ext cx="8962200" cy="807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Ejercicios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sincronismo - asincronismo</a:t>
            </a:r>
            <a:endParaRPr b="1" sz="3400"/>
          </a:p>
        </p:txBody>
      </p:sp>
      <p:sp>
        <p:nvSpPr>
          <p:cNvPr id="311" name="Google Shape;311;p3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2" name="Google Shape;312;p35"/>
          <p:cNvSpPr txBox="1"/>
          <p:nvPr/>
        </p:nvSpPr>
        <p:spPr>
          <a:xfrm>
            <a:off x="390875" y="1767400"/>
            <a:ext cx="8623200" cy="4893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000"/>
              <a:buFont typeface="Arial"/>
              <a:buNone/>
            </a:pPr>
            <a:r>
              <a:t/>
            </a:r>
            <a:endParaRPr b="0" i="0" sz="2000" u="none" cap="none" strike="noStrike">
              <a:solidFill>
                <a:srgbClr val="100C1B"/>
              </a:solidFill>
              <a:latin typeface="Roboto"/>
              <a:ea typeface="Roboto"/>
              <a:cs typeface="Roboto"/>
              <a:sym typeface="Roboto"/>
            </a:endParaRPr>
          </a:p>
          <a:p>
            <a:pPr indent="-76200" lvl="1" marL="685800" marR="0" rtl="0" algn="l">
              <a:lnSpc>
                <a:spcPct val="90000"/>
              </a:lnSpc>
              <a:spcBef>
                <a:spcPts val="500"/>
              </a:spcBef>
              <a:spcAft>
                <a:spcPts val="0"/>
              </a:spcAft>
              <a:buClr>
                <a:schemeClr val="dk1"/>
              </a:buClr>
              <a:buSzPts val="2400"/>
              <a:buFont typeface="Arial"/>
              <a:buNone/>
            </a:pPr>
            <a:r>
              <a:t/>
            </a:r>
            <a:endParaRPr b="0" i="0" sz="2500" u="none" cap="none" strike="noStrike">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313" name="Google Shape;313;p35"/>
          <p:cNvSpPr txBox="1"/>
          <p:nvPr/>
        </p:nvSpPr>
        <p:spPr>
          <a:xfrm>
            <a:off x="425275" y="1691200"/>
            <a:ext cx="8293500" cy="196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Roboto"/>
                <a:ea typeface="Roboto"/>
                <a:cs typeface="Roboto"/>
                <a:sym typeface="Roboto"/>
              </a:rPr>
              <a:t>Nuestra app solicita un listado de usuarios, esta envía una orden a través de una API, pero es el servidor quién procesa dicha solicitud y en el momento que esté listo devolverá el listado de datos. </a:t>
            </a:r>
            <a:endParaRPr b="0" i="0" sz="20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highlight>
                  <a:srgbClr val="FFFFFF"/>
                </a:highlight>
                <a:latin typeface="Roboto"/>
                <a:ea typeface="Roboto"/>
                <a:cs typeface="Roboto"/>
                <a:sym typeface="Roboto"/>
              </a:rPr>
              <a:t>En este punto nuestra app desconoce el tiempo que se toma el servidor en responder la petición, por lo que si se utiliza una función síncrona se estaría todo ese tiempo esperando los datos.</a:t>
            </a:r>
            <a:endParaRPr b="0" i="0" sz="1800" u="none" cap="none" strike="noStrike">
              <a:solidFill>
                <a:srgbClr val="000000"/>
              </a:solidFill>
              <a:latin typeface="Roboto"/>
              <a:ea typeface="Roboto"/>
              <a:cs typeface="Roboto"/>
              <a:sym typeface="Roboto"/>
            </a:endParaRPr>
          </a:p>
        </p:txBody>
      </p:sp>
      <p:pic>
        <p:nvPicPr>
          <p:cNvPr id="314" name="Google Shape;314;p35"/>
          <p:cNvPicPr preferRelativeResize="0"/>
          <p:nvPr/>
        </p:nvPicPr>
        <p:blipFill rotWithShape="1">
          <a:blip r:embed="rId3">
            <a:alphaModFix/>
          </a:blip>
          <a:srcRect b="0" l="0" r="0" t="0"/>
          <a:stretch/>
        </p:blipFill>
        <p:spPr>
          <a:xfrm>
            <a:off x="1502625" y="3811347"/>
            <a:ext cx="6399700" cy="2687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628663" y="275700"/>
            <a:ext cx="7886700" cy="1220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4000"/>
              <a:buFont typeface="Arial Black"/>
              <a:buNone/>
            </a:pPr>
            <a:r>
              <a:rPr b="1" lang="en-US"/>
              <a:t>Ejercicio 	</a:t>
            </a:r>
            <a:endParaRPr b="1"/>
          </a:p>
        </p:txBody>
      </p:sp>
      <p:sp>
        <p:nvSpPr>
          <p:cNvPr id="594" name="Google Shape;594;p62"/>
          <p:cNvSpPr txBox="1"/>
          <p:nvPr>
            <p:ph idx="4294967295" type="body"/>
          </p:nvPr>
        </p:nvSpPr>
        <p:spPr>
          <a:xfrm>
            <a:off x="311700" y="1973525"/>
            <a:ext cx="8520600" cy="4391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n-US"/>
              <a:t>Buscar alguna API que ofrezca información de interés, y “consumirla” para obtener la data utilizando promesas y luego poder manipular o mostrarla por pantalla.</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i="1" lang="en-US" sz="2300" u="sng"/>
              <a:t>Nota:</a:t>
            </a:r>
            <a:r>
              <a:rPr i="1" lang="en-US" sz="2300"/>
              <a:t> pueden utilizar cualquier API y verificar que esté trayendo la data, se pueden apoyar de los archivos HTML anteriores que se hicieron y usar un js para programar las promesas.</a:t>
            </a:r>
            <a:endParaRPr/>
          </a:p>
          <a:p>
            <a:pPr indent="0" lvl="0" marL="0" rtl="0" algn="l">
              <a:lnSpc>
                <a:spcPct val="90000"/>
              </a:lnSpc>
              <a:spcBef>
                <a:spcPts val="1000"/>
              </a:spcBef>
              <a:spcAft>
                <a:spcPts val="0"/>
              </a:spcAft>
              <a:buSzPts val="2800"/>
              <a:buNone/>
            </a:pPr>
            <a:r>
              <a:t/>
            </a:r>
            <a:endParaRPr/>
          </a:p>
        </p:txBody>
      </p:sp>
      <p:sp>
        <p:nvSpPr>
          <p:cNvPr id="595" name="Google Shape;595;p62"/>
          <p:cNvSpPr txBox="1"/>
          <p:nvPr>
            <p:ph idx="12" type="sldNum"/>
          </p:nvPr>
        </p:nvSpPr>
        <p:spPr>
          <a:xfrm>
            <a:off x="8587620" y="6575425"/>
            <a:ext cx="556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628663" y="275700"/>
            <a:ext cx="7886700" cy="1220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2"/>
              </a:buClr>
              <a:buSzPts val="4000"/>
              <a:buFont typeface="Arial Black"/>
              <a:buNone/>
            </a:pPr>
            <a:r>
              <a:rPr b="1" lang="en-US"/>
              <a:t>Ejercicio 	</a:t>
            </a:r>
            <a:endParaRPr b="1"/>
          </a:p>
        </p:txBody>
      </p:sp>
      <p:sp>
        <p:nvSpPr>
          <p:cNvPr id="601" name="Google Shape;601;p63"/>
          <p:cNvSpPr txBox="1"/>
          <p:nvPr>
            <p:ph idx="4294967295" type="body"/>
          </p:nvPr>
        </p:nvSpPr>
        <p:spPr>
          <a:xfrm>
            <a:off x="311700" y="1339700"/>
            <a:ext cx="8520600" cy="502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200"/>
              <a:t>- Generar una peticion a la api de las imagenes de los personajes.</a:t>
            </a:r>
            <a:endParaRPr sz="2200"/>
          </a:p>
          <a:p>
            <a:pPr indent="0" lvl="0" marL="0" rtl="0" algn="l">
              <a:lnSpc>
                <a:spcPct val="90000"/>
              </a:lnSpc>
              <a:spcBef>
                <a:spcPts val="1000"/>
              </a:spcBef>
              <a:spcAft>
                <a:spcPts val="0"/>
              </a:spcAft>
              <a:buClr>
                <a:schemeClr val="dk1"/>
              </a:buClr>
              <a:buSzPts val="1100"/>
              <a:buFont typeface="Arial"/>
              <a:buNone/>
            </a:pPr>
            <a:r>
              <a:rPr lang="en-US" sz="2200"/>
              <a:t>- Enviar las imagenes al html a través del dom</a:t>
            </a:r>
            <a:endParaRPr sz="2200"/>
          </a:p>
          <a:p>
            <a:pPr indent="0" lvl="0" marL="0" rtl="0" algn="l">
              <a:lnSpc>
                <a:spcPct val="90000"/>
              </a:lnSpc>
              <a:spcBef>
                <a:spcPts val="1000"/>
              </a:spcBef>
              <a:spcAft>
                <a:spcPts val="0"/>
              </a:spcAft>
              <a:buClr>
                <a:schemeClr val="dk1"/>
              </a:buClr>
              <a:buSzPts val="1100"/>
              <a:buFont typeface="Arial"/>
              <a:buNone/>
            </a:pPr>
            <a:r>
              <a:rPr lang="en-US" sz="2200"/>
              <a:t>- Para esto será necesario crear los elementos del html en los que guardaremos los datos</a:t>
            </a:r>
            <a:endParaRPr sz="2200"/>
          </a:p>
          <a:p>
            <a:pPr indent="0" lvl="0" marL="0" rtl="0" algn="l">
              <a:lnSpc>
                <a:spcPct val="90000"/>
              </a:lnSpc>
              <a:spcBef>
                <a:spcPts val="1000"/>
              </a:spcBef>
              <a:spcAft>
                <a:spcPts val="0"/>
              </a:spcAft>
              <a:buClr>
                <a:schemeClr val="dk1"/>
              </a:buClr>
              <a:buSzPts val="1100"/>
              <a:buFont typeface="Arial"/>
              <a:buNone/>
            </a:pPr>
            <a:r>
              <a:rPr lang="en-US" sz="2200"/>
              <a:t> </a:t>
            </a:r>
            <a:endParaRPr sz="2200"/>
          </a:p>
          <a:p>
            <a:pPr indent="0" lvl="0" marL="0" rtl="0" algn="l">
              <a:lnSpc>
                <a:spcPct val="90000"/>
              </a:lnSpc>
              <a:spcBef>
                <a:spcPts val="1000"/>
              </a:spcBef>
              <a:spcAft>
                <a:spcPts val="0"/>
              </a:spcAft>
              <a:buClr>
                <a:schemeClr val="dk1"/>
              </a:buClr>
              <a:buSzPts val="1100"/>
              <a:buFont typeface="Arial"/>
              <a:buNone/>
            </a:pPr>
            <a:r>
              <a:rPr lang="en-US" sz="2200"/>
              <a:t>Necesitamos: </a:t>
            </a:r>
            <a:endParaRPr sz="2200"/>
          </a:p>
          <a:p>
            <a:pPr indent="0" lvl="0" marL="0" rtl="0" algn="l">
              <a:lnSpc>
                <a:spcPct val="90000"/>
              </a:lnSpc>
              <a:spcBef>
                <a:spcPts val="1000"/>
              </a:spcBef>
              <a:spcAft>
                <a:spcPts val="0"/>
              </a:spcAft>
              <a:buClr>
                <a:schemeClr val="dk1"/>
              </a:buClr>
              <a:buSzPts val="1100"/>
              <a:buFont typeface="Arial"/>
              <a:buNone/>
            </a:pPr>
            <a:r>
              <a:rPr lang="en-US" sz="2200"/>
              <a:t>- Un contenedor y las etiquetas para las imagenes</a:t>
            </a:r>
            <a:endParaRPr sz="2200"/>
          </a:p>
          <a:p>
            <a:pPr indent="0" lvl="0" marL="0" rtl="0" algn="l">
              <a:lnSpc>
                <a:spcPct val="90000"/>
              </a:lnSpc>
              <a:spcBef>
                <a:spcPts val="1000"/>
              </a:spcBef>
              <a:spcAft>
                <a:spcPts val="0"/>
              </a:spcAft>
              <a:buClr>
                <a:schemeClr val="dk1"/>
              </a:buClr>
              <a:buSzPts val="1100"/>
              <a:buFont typeface="Arial"/>
              <a:buNone/>
            </a:pPr>
            <a:r>
              <a:rPr lang="en-US" sz="2200"/>
              <a:t>- La promesa</a:t>
            </a:r>
            <a:endParaRPr sz="2200"/>
          </a:p>
          <a:p>
            <a:pPr indent="0" lvl="0" marL="0" rtl="0" algn="l">
              <a:lnSpc>
                <a:spcPct val="90000"/>
              </a:lnSpc>
              <a:spcBef>
                <a:spcPts val="1000"/>
              </a:spcBef>
              <a:spcAft>
                <a:spcPts val="0"/>
              </a:spcAft>
              <a:buClr>
                <a:schemeClr val="dk1"/>
              </a:buClr>
              <a:buSzPts val="1100"/>
              <a:buFont typeface="Arial"/>
              <a:buNone/>
            </a:pPr>
            <a:r>
              <a:rPr lang="en-US" sz="2200"/>
              <a:t>- La peticion</a:t>
            </a:r>
            <a:endParaRPr sz="2200"/>
          </a:p>
          <a:p>
            <a:pPr indent="0" lvl="0" marL="0" rtl="0" algn="l">
              <a:lnSpc>
                <a:spcPct val="90000"/>
              </a:lnSpc>
              <a:spcBef>
                <a:spcPts val="1000"/>
              </a:spcBef>
              <a:spcAft>
                <a:spcPts val="0"/>
              </a:spcAft>
              <a:buClr>
                <a:schemeClr val="dk1"/>
              </a:buClr>
              <a:buSzPts val="1100"/>
              <a:buFont typeface="Arial"/>
              <a:buNone/>
            </a:pPr>
            <a:r>
              <a:rPr lang="en-US" sz="2200"/>
              <a:t>- Enviar los datos recibidos a nuestro html</a:t>
            </a:r>
            <a:endParaRPr sz="2200"/>
          </a:p>
          <a:p>
            <a:pPr indent="0" lvl="0" marL="0" rtl="0" algn="l">
              <a:lnSpc>
                <a:spcPct val="90000"/>
              </a:lnSpc>
              <a:spcBef>
                <a:spcPts val="1000"/>
              </a:spcBef>
              <a:spcAft>
                <a:spcPts val="0"/>
              </a:spcAft>
              <a:buClr>
                <a:schemeClr val="dk1"/>
              </a:buClr>
              <a:buSzPts val="1100"/>
              <a:buFont typeface="Arial"/>
              <a:buNone/>
            </a:pPr>
            <a:r>
              <a:rPr lang="en-US" sz="2200"/>
              <a:t>- Manejar errores</a:t>
            </a:r>
            <a:endParaRPr sz="2200"/>
          </a:p>
          <a:p>
            <a:pPr indent="0" lvl="0" marL="0" rtl="0" algn="l">
              <a:lnSpc>
                <a:spcPct val="90000"/>
              </a:lnSpc>
              <a:spcBef>
                <a:spcPts val="1000"/>
              </a:spcBef>
              <a:spcAft>
                <a:spcPts val="0"/>
              </a:spcAft>
              <a:buSzPts val="2800"/>
              <a:buNone/>
            </a:pPr>
            <a:r>
              <a:t/>
            </a:r>
            <a:endParaRPr sz="2200"/>
          </a:p>
          <a:p>
            <a:pPr indent="0" lvl="0" marL="0" rtl="0" algn="l">
              <a:lnSpc>
                <a:spcPct val="90000"/>
              </a:lnSpc>
              <a:spcBef>
                <a:spcPts val="1000"/>
              </a:spcBef>
              <a:spcAft>
                <a:spcPts val="0"/>
              </a:spcAft>
              <a:buSzPts val="2800"/>
              <a:buNone/>
            </a:pPr>
            <a:r>
              <a:t/>
            </a:r>
            <a:endParaRPr sz="2200"/>
          </a:p>
        </p:txBody>
      </p:sp>
      <p:sp>
        <p:nvSpPr>
          <p:cNvPr id="602" name="Google Shape;602;p63"/>
          <p:cNvSpPr txBox="1"/>
          <p:nvPr>
            <p:ph idx="12" type="sldNum"/>
          </p:nvPr>
        </p:nvSpPr>
        <p:spPr>
          <a:xfrm>
            <a:off x="8587620" y="6575425"/>
            <a:ext cx="556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Ejemplo de asincronismo</a:t>
            </a:r>
            <a:endParaRPr b="1" sz="3400"/>
          </a:p>
        </p:txBody>
      </p:sp>
      <p:sp>
        <p:nvSpPr>
          <p:cNvPr id="321" name="Google Shape;321;p3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2" name="Google Shape;322;p36"/>
          <p:cNvSpPr txBox="1"/>
          <p:nvPr/>
        </p:nvSpPr>
        <p:spPr>
          <a:xfrm>
            <a:off x="390875" y="1767400"/>
            <a:ext cx="8623200" cy="4893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000"/>
              <a:buFont typeface="Arial"/>
              <a:buNone/>
            </a:pPr>
            <a:r>
              <a:t/>
            </a:r>
            <a:endParaRPr b="0" i="0" sz="2000" u="none" cap="none" strike="noStrike">
              <a:solidFill>
                <a:srgbClr val="100C1B"/>
              </a:solidFill>
              <a:latin typeface="Roboto"/>
              <a:ea typeface="Roboto"/>
              <a:cs typeface="Roboto"/>
              <a:sym typeface="Roboto"/>
            </a:endParaRPr>
          </a:p>
          <a:p>
            <a:pPr indent="-76200" lvl="1" marL="685800" marR="0" rtl="0" algn="l">
              <a:lnSpc>
                <a:spcPct val="90000"/>
              </a:lnSpc>
              <a:spcBef>
                <a:spcPts val="500"/>
              </a:spcBef>
              <a:spcAft>
                <a:spcPts val="0"/>
              </a:spcAft>
              <a:buClr>
                <a:schemeClr val="dk1"/>
              </a:buClr>
              <a:buSzPts val="2400"/>
              <a:buFont typeface="Arial"/>
              <a:buNone/>
            </a:pPr>
            <a:r>
              <a:t/>
            </a:r>
            <a:endParaRPr b="0" i="0" sz="2500" u="none" cap="none" strike="noStrike">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323" name="Google Shape;323;p36"/>
          <p:cNvSpPr txBox="1"/>
          <p:nvPr/>
        </p:nvSpPr>
        <p:spPr>
          <a:xfrm>
            <a:off x="544350" y="1767400"/>
            <a:ext cx="8055300" cy="454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Roboto"/>
              <a:buChar char="●"/>
            </a:pPr>
            <a:r>
              <a:rPr b="0" i="0" lang="en-US" sz="2400" u="none" cap="none" strike="noStrike">
                <a:solidFill>
                  <a:schemeClr val="dk1"/>
                </a:solidFill>
                <a:latin typeface="Roboto"/>
                <a:ea typeface="Roboto"/>
                <a:cs typeface="Roboto"/>
                <a:sym typeface="Roboto"/>
              </a:rPr>
              <a:t>Asincrónico</a:t>
            </a:r>
            <a:endParaRPr b="0" i="0" sz="2400" u="none" cap="none" strike="noStrike">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b="0" i="0" lang="en-US" sz="2200" u="none" cap="none" strike="noStrike">
                <a:solidFill>
                  <a:schemeClr val="dk1"/>
                </a:solidFill>
                <a:latin typeface="Roboto"/>
                <a:ea typeface="Roboto"/>
                <a:cs typeface="Roboto"/>
                <a:sym typeface="Roboto"/>
              </a:rPr>
              <a:t>Mandar un mail, lo envío pero no tengo respuesta instantánea.</a:t>
            </a:r>
            <a:endParaRPr b="0" i="0" sz="2200" u="none" cap="none" strike="noStrike">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b="0" i="0" lang="en-US" sz="2200" u="none" cap="none" strike="noStrike">
                <a:solidFill>
                  <a:schemeClr val="dk1"/>
                </a:solidFill>
                <a:latin typeface="Roboto"/>
                <a:ea typeface="Roboto"/>
                <a:cs typeface="Roboto"/>
                <a:sym typeface="Roboto"/>
              </a:rPr>
              <a:t>Subo un video a YouTube, no esta disponible ni bien lo subo, se procesa (asincrónicamente) y se pone disponible después. </a:t>
            </a:r>
            <a:endParaRPr b="0" i="0" sz="2200" u="none" cap="none" strike="noStrike">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b="0" i="0" lang="en-US" sz="2200" u="none" cap="none" strike="noStrike">
                <a:solidFill>
                  <a:schemeClr val="dk1"/>
                </a:solidFill>
                <a:latin typeface="Roboto"/>
                <a:ea typeface="Roboto"/>
                <a:cs typeface="Roboto"/>
                <a:sym typeface="Roboto"/>
              </a:rPr>
              <a:t>Hacen el pedido de alguna noticia o lista de productos, se procesa y después llega.</a:t>
            </a:r>
            <a:endParaRPr b="0" i="0" sz="22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US" sz="2400" u="none" cap="none" strike="noStrike">
                <a:solidFill>
                  <a:schemeClr val="dk1"/>
                </a:solidFill>
                <a:latin typeface="Roboto"/>
                <a:ea typeface="Roboto"/>
                <a:cs typeface="Roboto"/>
                <a:sym typeface="Roboto"/>
              </a:rPr>
              <a:t>Sincrónico</a:t>
            </a:r>
            <a:endParaRPr b="0" i="0" sz="2400" u="none" cap="none" strike="noStrike">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b="0" i="0" lang="en-US" sz="2200" u="none" cap="none" strike="noStrike">
                <a:solidFill>
                  <a:schemeClr val="dk1"/>
                </a:solidFill>
                <a:latin typeface="Roboto"/>
                <a:ea typeface="Roboto"/>
                <a:cs typeface="Roboto"/>
                <a:sym typeface="Roboto"/>
              </a:rPr>
              <a:t>Llamada telefónica.</a:t>
            </a:r>
            <a:endParaRPr b="0" i="0" sz="2200" u="none" cap="none" strike="noStrike">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b="0" i="0" lang="en-US" sz="2200" u="none" cap="none" strike="noStrike">
                <a:solidFill>
                  <a:schemeClr val="dk1"/>
                </a:solidFill>
                <a:latin typeface="Roboto"/>
                <a:ea typeface="Roboto"/>
                <a:cs typeface="Roboto"/>
                <a:sym typeface="Roboto"/>
              </a:rPr>
              <a:t>Clase de hoy, es sincrónica. </a:t>
            </a:r>
            <a:endParaRPr b="0" i="0" sz="2000" u="none" cap="none" strike="noStrike">
              <a:solidFill>
                <a:schemeClr val="dk1"/>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Programación sincrónica</a:t>
            </a:r>
            <a:endParaRPr b="1" sz="3400"/>
          </a:p>
        </p:txBody>
      </p:sp>
      <p:sp>
        <p:nvSpPr>
          <p:cNvPr id="330" name="Google Shape;330;p3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1" name="Google Shape;331;p37"/>
          <p:cNvSpPr txBox="1"/>
          <p:nvPr/>
        </p:nvSpPr>
        <p:spPr>
          <a:xfrm>
            <a:off x="390875" y="1767400"/>
            <a:ext cx="8623200" cy="4893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000"/>
              <a:buFont typeface="Arial"/>
              <a:buNone/>
            </a:pPr>
            <a:r>
              <a:t/>
            </a:r>
            <a:endParaRPr b="0" i="0" sz="2000" u="none" cap="none" strike="noStrike">
              <a:solidFill>
                <a:srgbClr val="100C1B"/>
              </a:solidFill>
              <a:latin typeface="Roboto"/>
              <a:ea typeface="Roboto"/>
              <a:cs typeface="Roboto"/>
              <a:sym typeface="Roboto"/>
            </a:endParaRPr>
          </a:p>
          <a:p>
            <a:pPr indent="-76200" lvl="1" marL="685800" marR="0" rtl="0" algn="l">
              <a:lnSpc>
                <a:spcPct val="90000"/>
              </a:lnSpc>
              <a:spcBef>
                <a:spcPts val="500"/>
              </a:spcBef>
              <a:spcAft>
                <a:spcPts val="0"/>
              </a:spcAft>
              <a:buClr>
                <a:schemeClr val="dk1"/>
              </a:buClr>
              <a:buSzPts val="2400"/>
              <a:buFont typeface="Arial"/>
              <a:buNone/>
            </a:pPr>
            <a:r>
              <a:t/>
            </a:r>
            <a:endParaRPr b="0" i="0" sz="2500" u="none" cap="none" strike="noStrike">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332" name="Google Shape;332;p37"/>
          <p:cNvSpPr txBox="1"/>
          <p:nvPr/>
        </p:nvSpPr>
        <p:spPr>
          <a:xfrm>
            <a:off x="311700" y="1724712"/>
            <a:ext cx="8520600" cy="4272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Es la forma en que aprendieron a programar.</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Proxima Nova"/>
              <a:buChar char="●"/>
            </a:pPr>
            <a:r>
              <a:rPr b="0" i="0" lang="en-US" sz="2400" u="none" cap="none" strike="noStrike">
                <a:solidFill>
                  <a:srgbClr val="000000"/>
                </a:solidFill>
                <a:latin typeface="Roboto"/>
                <a:ea typeface="Roboto"/>
                <a:cs typeface="Roboto"/>
                <a:sym typeface="Roboto"/>
              </a:rPr>
              <a:t>Cada operación es </a:t>
            </a:r>
            <a:r>
              <a:rPr b="1" i="0" lang="en-US" sz="2400" u="none" cap="none" strike="noStrike">
                <a:solidFill>
                  <a:srgbClr val="000000"/>
                </a:solidFill>
                <a:latin typeface="Roboto"/>
                <a:ea typeface="Roboto"/>
                <a:cs typeface="Roboto"/>
                <a:sym typeface="Roboto"/>
              </a:rPr>
              <a:t>bloqueante </a:t>
            </a:r>
            <a:r>
              <a:rPr b="0" i="0" lang="en-US" sz="2400" u="none" cap="none" strike="noStrike">
                <a:solidFill>
                  <a:srgbClr val="000000"/>
                </a:solidFill>
                <a:latin typeface="Roboto"/>
                <a:ea typeface="Roboto"/>
                <a:cs typeface="Roboto"/>
                <a:sym typeface="Roboto"/>
              </a:rPr>
              <a:t>(tiene que terminar para que empiece la siguiente)</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Siempre respeta el orden.</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Facil de seguir </a:t>
            </a:r>
            <a:endParaRPr b="0" i="0" sz="2400" u="none" cap="none" strike="noStrike">
              <a:solidFill>
                <a:srgbClr val="000000"/>
              </a:solidFill>
              <a:latin typeface="Roboto"/>
              <a:ea typeface="Roboto"/>
              <a:cs typeface="Roboto"/>
              <a:sym typeface="Roboto"/>
            </a:endParaRPr>
          </a:p>
        </p:txBody>
      </p:sp>
      <p:grpSp>
        <p:nvGrpSpPr>
          <p:cNvPr id="333" name="Google Shape;333;p37"/>
          <p:cNvGrpSpPr/>
          <p:nvPr/>
        </p:nvGrpSpPr>
        <p:grpSpPr>
          <a:xfrm>
            <a:off x="761550" y="5629675"/>
            <a:ext cx="7620900" cy="452250"/>
            <a:chOff x="945000" y="2295000"/>
            <a:chExt cx="7620900" cy="452250"/>
          </a:xfrm>
        </p:grpSpPr>
        <p:cxnSp>
          <p:nvCxnSpPr>
            <p:cNvPr id="334" name="Google Shape;334;p37"/>
            <p:cNvCxnSpPr/>
            <p:nvPr/>
          </p:nvCxnSpPr>
          <p:spPr>
            <a:xfrm>
              <a:off x="945000" y="2504250"/>
              <a:ext cx="7620900" cy="6900"/>
            </a:xfrm>
            <a:prstGeom prst="straightConnector1">
              <a:avLst/>
            </a:prstGeom>
            <a:noFill/>
            <a:ln cap="flat" cmpd="sng" w="76200">
              <a:solidFill>
                <a:srgbClr val="17406D"/>
              </a:solidFill>
              <a:prstDash val="solid"/>
              <a:round/>
              <a:headEnd len="sm" w="sm" type="none"/>
              <a:tailEnd len="med" w="med" type="triangle"/>
            </a:ln>
          </p:spPr>
        </p:cxnSp>
        <p:sp>
          <p:nvSpPr>
            <p:cNvPr id="335" name="Google Shape;335;p37"/>
            <p:cNvSpPr/>
            <p:nvPr/>
          </p:nvSpPr>
          <p:spPr>
            <a:xfrm>
              <a:off x="1032750" y="2301750"/>
              <a:ext cx="1174500" cy="445500"/>
            </a:xfrm>
            <a:prstGeom prst="rect">
              <a:avLst/>
            </a:prstGeom>
            <a:solidFill>
              <a:srgbClr val="DBEFF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1</a:t>
              </a:r>
              <a:endParaRPr b="0" i="0" sz="1400" u="none" cap="none" strike="noStrike">
                <a:solidFill>
                  <a:srgbClr val="000000"/>
                </a:solidFill>
                <a:latin typeface="Arial"/>
                <a:ea typeface="Arial"/>
                <a:cs typeface="Arial"/>
                <a:sym typeface="Arial"/>
              </a:endParaRPr>
            </a:p>
          </p:txBody>
        </p:sp>
        <p:sp>
          <p:nvSpPr>
            <p:cNvPr id="336" name="Google Shape;336;p37"/>
            <p:cNvSpPr/>
            <p:nvPr/>
          </p:nvSpPr>
          <p:spPr>
            <a:xfrm>
              <a:off x="2419950" y="2301750"/>
              <a:ext cx="1174500" cy="445500"/>
            </a:xfrm>
            <a:prstGeom prst="rect">
              <a:avLst/>
            </a:prstGeom>
            <a:solidFill>
              <a:srgbClr val="0F6FC6"/>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2</a:t>
              </a:r>
              <a:endParaRPr b="0" i="0" sz="1400" u="none" cap="none" strike="noStrike">
                <a:solidFill>
                  <a:srgbClr val="000000"/>
                </a:solidFill>
                <a:latin typeface="Arial"/>
                <a:ea typeface="Arial"/>
                <a:cs typeface="Arial"/>
                <a:sym typeface="Arial"/>
              </a:endParaRPr>
            </a:p>
          </p:txBody>
        </p:sp>
        <p:sp>
          <p:nvSpPr>
            <p:cNvPr id="337" name="Google Shape;337;p37"/>
            <p:cNvSpPr/>
            <p:nvPr/>
          </p:nvSpPr>
          <p:spPr>
            <a:xfrm>
              <a:off x="3807150" y="2301750"/>
              <a:ext cx="1174500" cy="445500"/>
            </a:xfrm>
            <a:prstGeom prst="rect">
              <a:avLst/>
            </a:prstGeom>
            <a:solidFill>
              <a:srgbClr val="009DD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3</a:t>
              </a:r>
              <a:endParaRPr b="0" i="0" sz="1400" u="none" cap="none" strike="noStrike">
                <a:solidFill>
                  <a:srgbClr val="000000"/>
                </a:solidFill>
                <a:latin typeface="Arial"/>
                <a:ea typeface="Arial"/>
                <a:cs typeface="Arial"/>
                <a:sym typeface="Arial"/>
              </a:endParaRPr>
            </a:p>
          </p:txBody>
        </p:sp>
        <p:sp>
          <p:nvSpPr>
            <p:cNvPr id="338" name="Google Shape;338;p37"/>
            <p:cNvSpPr/>
            <p:nvPr/>
          </p:nvSpPr>
          <p:spPr>
            <a:xfrm>
              <a:off x="5156250" y="2295000"/>
              <a:ext cx="1174500" cy="445500"/>
            </a:xfrm>
            <a:prstGeom prst="rect">
              <a:avLst/>
            </a:prstGeom>
            <a:solidFill>
              <a:srgbClr val="10CF9B"/>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Bloque 4</a:t>
              </a:r>
              <a:endParaRPr b="0" i="0" sz="1400" u="none" cap="none" strike="noStrike">
                <a:solidFill>
                  <a:srgbClr val="000000"/>
                </a:solidFill>
                <a:latin typeface="Arial"/>
                <a:ea typeface="Arial"/>
                <a:cs typeface="Arial"/>
                <a:sym typeface="Arial"/>
              </a:endParaRPr>
            </a:p>
          </p:txBody>
        </p:sp>
        <p:sp>
          <p:nvSpPr>
            <p:cNvPr id="339" name="Google Shape;339;p37"/>
            <p:cNvSpPr/>
            <p:nvPr/>
          </p:nvSpPr>
          <p:spPr>
            <a:xfrm>
              <a:off x="6451650" y="2295000"/>
              <a:ext cx="1174500" cy="445500"/>
            </a:xfrm>
            <a:prstGeom prst="rect">
              <a:avLst/>
            </a:prstGeom>
            <a:solidFill>
              <a:srgbClr val="7CCA62"/>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Bloque 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Programación asincrónica</a:t>
            </a:r>
            <a:endParaRPr b="1" sz="3400"/>
          </a:p>
        </p:txBody>
      </p:sp>
      <p:sp>
        <p:nvSpPr>
          <p:cNvPr id="346" name="Google Shape;346;p3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7" name="Google Shape;347;p38"/>
          <p:cNvSpPr txBox="1"/>
          <p:nvPr/>
        </p:nvSpPr>
        <p:spPr>
          <a:xfrm>
            <a:off x="390875" y="1767400"/>
            <a:ext cx="8623200" cy="4893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500"/>
              <a:buFont typeface="Arial"/>
              <a:buNone/>
            </a:pPr>
            <a:r>
              <a:t/>
            </a:r>
            <a:endParaRPr b="0" i="0" sz="1500" u="none" cap="none" strike="noStrike">
              <a:solidFill>
                <a:srgbClr val="999999"/>
              </a:solidFill>
              <a:latin typeface="Roboto"/>
              <a:ea typeface="Roboto"/>
              <a:cs typeface="Roboto"/>
              <a:sym typeface="Roboto"/>
            </a:endParaRPr>
          </a:p>
          <a:p>
            <a:pPr indent="0" lvl="0" marL="0" marR="0" rtl="0" algn="l">
              <a:lnSpc>
                <a:spcPct val="90000"/>
              </a:lnSpc>
              <a:spcBef>
                <a:spcPts val="1000"/>
              </a:spcBef>
              <a:spcAft>
                <a:spcPts val="0"/>
              </a:spcAft>
              <a:buClr>
                <a:srgbClr val="000000"/>
              </a:buClr>
              <a:buSzPts val="2000"/>
              <a:buFont typeface="Arial"/>
              <a:buNone/>
            </a:pPr>
            <a:r>
              <a:t/>
            </a:r>
            <a:endParaRPr b="0" i="0" sz="2000" u="none" cap="none" strike="noStrike">
              <a:solidFill>
                <a:srgbClr val="100C1B"/>
              </a:solidFill>
              <a:latin typeface="Roboto"/>
              <a:ea typeface="Roboto"/>
              <a:cs typeface="Roboto"/>
              <a:sym typeface="Roboto"/>
            </a:endParaRPr>
          </a:p>
          <a:p>
            <a:pPr indent="-76200" lvl="1" marL="685800" marR="0" rtl="0" algn="l">
              <a:lnSpc>
                <a:spcPct val="90000"/>
              </a:lnSpc>
              <a:spcBef>
                <a:spcPts val="500"/>
              </a:spcBef>
              <a:spcAft>
                <a:spcPts val="0"/>
              </a:spcAft>
              <a:buClr>
                <a:schemeClr val="dk1"/>
              </a:buClr>
              <a:buSzPts val="2400"/>
              <a:buFont typeface="Arial"/>
              <a:buNone/>
            </a:pPr>
            <a:r>
              <a:t/>
            </a:r>
            <a:endParaRPr b="0" i="0" sz="2500" u="none" cap="none" strike="noStrike">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348" name="Google Shape;348;p38"/>
          <p:cNvSpPr txBox="1"/>
          <p:nvPr/>
        </p:nvSpPr>
        <p:spPr>
          <a:xfrm>
            <a:off x="311725" y="1767404"/>
            <a:ext cx="8520600" cy="2762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Nos permite devolver el control al programa antes de haber terminado una tarea, mientras sigue operando en otro plano.</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Llamadas no bloqueantes</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Dificil de seguir</a:t>
            </a:r>
            <a:endParaRPr b="0" i="0" sz="24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2400" u="none" cap="none" strike="noStrike">
                <a:solidFill>
                  <a:srgbClr val="000000"/>
                </a:solidFill>
                <a:latin typeface="Roboto"/>
                <a:ea typeface="Roboto"/>
                <a:cs typeface="Roboto"/>
                <a:sym typeface="Roboto"/>
              </a:rPr>
              <a:t>Aumento de la escalabilidad </a:t>
            </a:r>
            <a:r>
              <a:rPr b="0" i="0" lang="en-US" sz="1800" u="none" cap="none" strike="noStrike">
                <a:solidFill>
                  <a:srgbClr val="000000"/>
                </a:solidFill>
                <a:latin typeface="Roboto"/>
                <a:ea typeface="Roboto"/>
                <a:cs typeface="Roboto"/>
                <a:sym typeface="Roboto"/>
              </a:rPr>
              <a:t>(mismo tiempo, más operaciones)</a:t>
            </a:r>
            <a:endParaRPr b="0" i="0" sz="1800" u="none" cap="none" strike="noStrike">
              <a:solidFill>
                <a:srgbClr val="000000"/>
              </a:solidFill>
              <a:latin typeface="Roboto"/>
              <a:ea typeface="Roboto"/>
              <a:cs typeface="Roboto"/>
              <a:sym typeface="Roboto"/>
            </a:endParaRPr>
          </a:p>
        </p:txBody>
      </p:sp>
      <p:sp>
        <p:nvSpPr>
          <p:cNvPr id="349" name="Google Shape;349;p38"/>
          <p:cNvSpPr/>
          <p:nvPr/>
        </p:nvSpPr>
        <p:spPr>
          <a:xfrm>
            <a:off x="4359775" y="3105575"/>
            <a:ext cx="424500" cy="445500"/>
          </a:xfrm>
          <a:prstGeom prst="rect">
            <a:avLst/>
          </a:prstGeom>
          <a:solidFill>
            <a:srgbClr val="009DD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nvGrpSpPr>
          <p:cNvPr id="350" name="Google Shape;350;p38"/>
          <p:cNvGrpSpPr/>
          <p:nvPr/>
        </p:nvGrpSpPr>
        <p:grpSpPr>
          <a:xfrm>
            <a:off x="902225" y="4768050"/>
            <a:ext cx="7600500" cy="1576050"/>
            <a:chOff x="614250" y="2284950"/>
            <a:chExt cx="7600500" cy="1576050"/>
          </a:xfrm>
        </p:grpSpPr>
        <p:cxnSp>
          <p:nvCxnSpPr>
            <p:cNvPr id="351" name="Google Shape;351;p38"/>
            <p:cNvCxnSpPr/>
            <p:nvPr/>
          </p:nvCxnSpPr>
          <p:spPr>
            <a:xfrm flipH="1" rot="10800000">
              <a:off x="614250" y="2497350"/>
              <a:ext cx="7600500" cy="6900"/>
            </a:xfrm>
            <a:prstGeom prst="straightConnector1">
              <a:avLst/>
            </a:prstGeom>
            <a:noFill/>
            <a:ln cap="flat" cmpd="sng" w="76200">
              <a:solidFill>
                <a:srgbClr val="17406D"/>
              </a:solidFill>
              <a:prstDash val="solid"/>
              <a:round/>
              <a:headEnd len="sm" w="sm" type="none"/>
              <a:tailEnd len="med" w="med" type="triangle"/>
            </a:ln>
          </p:spPr>
        </p:cxnSp>
        <p:sp>
          <p:nvSpPr>
            <p:cNvPr id="352" name="Google Shape;352;p38"/>
            <p:cNvSpPr/>
            <p:nvPr/>
          </p:nvSpPr>
          <p:spPr>
            <a:xfrm>
              <a:off x="675000" y="2301750"/>
              <a:ext cx="1174500" cy="445500"/>
            </a:xfrm>
            <a:prstGeom prst="rect">
              <a:avLst/>
            </a:prstGeom>
            <a:solidFill>
              <a:srgbClr val="DBEFF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1</a:t>
              </a:r>
              <a:endParaRPr b="0" i="0" sz="1400" u="none" cap="none" strike="noStrike">
                <a:solidFill>
                  <a:srgbClr val="000000"/>
                </a:solidFill>
                <a:latin typeface="Arial"/>
                <a:ea typeface="Arial"/>
                <a:cs typeface="Arial"/>
                <a:sym typeface="Arial"/>
              </a:endParaRPr>
            </a:p>
          </p:txBody>
        </p:sp>
        <p:sp>
          <p:nvSpPr>
            <p:cNvPr id="353" name="Google Shape;353;p38"/>
            <p:cNvSpPr/>
            <p:nvPr/>
          </p:nvSpPr>
          <p:spPr>
            <a:xfrm>
              <a:off x="1981200" y="2301750"/>
              <a:ext cx="1174500" cy="445500"/>
            </a:xfrm>
            <a:prstGeom prst="rect">
              <a:avLst/>
            </a:prstGeom>
            <a:solidFill>
              <a:srgbClr val="0F6FC6"/>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2</a:t>
              </a:r>
              <a:endParaRPr b="0" i="0" sz="1400" u="none" cap="none" strike="noStrike">
                <a:solidFill>
                  <a:srgbClr val="000000"/>
                </a:solidFill>
                <a:latin typeface="Arial"/>
                <a:ea typeface="Arial"/>
                <a:cs typeface="Arial"/>
                <a:sym typeface="Arial"/>
              </a:endParaRPr>
            </a:p>
          </p:txBody>
        </p:sp>
        <p:sp>
          <p:nvSpPr>
            <p:cNvPr id="354" name="Google Shape;354;p38"/>
            <p:cNvSpPr/>
            <p:nvPr/>
          </p:nvSpPr>
          <p:spPr>
            <a:xfrm>
              <a:off x="4097250" y="3415500"/>
              <a:ext cx="2237400" cy="445500"/>
            </a:xfrm>
            <a:prstGeom prst="rect">
              <a:avLst/>
            </a:prstGeom>
            <a:solidFill>
              <a:srgbClr val="009DD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3</a:t>
              </a:r>
              <a:endParaRPr b="0" i="0" sz="1400" u="none" cap="none" strike="noStrike">
                <a:solidFill>
                  <a:srgbClr val="000000"/>
                </a:solidFill>
                <a:latin typeface="Arial"/>
                <a:ea typeface="Arial"/>
                <a:cs typeface="Arial"/>
                <a:sym typeface="Arial"/>
              </a:endParaRPr>
            </a:p>
          </p:txBody>
        </p:sp>
        <p:sp>
          <p:nvSpPr>
            <p:cNvPr id="355" name="Google Shape;355;p38"/>
            <p:cNvSpPr/>
            <p:nvPr/>
          </p:nvSpPr>
          <p:spPr>
            <a:xfrm>
              <a:off x="3799200" y="2284950"/>
              <a:ext cx="1174500" cy="445500"/>
            </a:xfrm>
            <a:prstGeom prst="rect">
              <a:avLst/>
            </a:prstGeom>
            <a:solidFill>
              <a:srgbClr val="10CF9B"/>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4</a:t>
              </a:r>
              <a:endParaRPr b="0" i="0" sz="1400" u="none" cap="none" strike="noStrike">
                <a:solidFill>
                  <a:srgbClr val="000000"/>
                </a:solidFill>
                <a:latin typeface="Arial"/>
                <a:ea typeface="Arial"/>
                <a:cs typeface="Arial"/>
                <a:sym typeface="Arial"/>
              </a:endParaRPr>
            </a:p>
          </p:txBody>
        </p:sp>
        <p:sp>
          <p:nvSpPr>
            <p:cNvPr id="356" name="Google Shape;356;p38"/>
            <p:cNvSpPr/>
            <p:nvPr/>
          </p:nvSpPr>
          <p:spPr>
            <a:xfrm>
              <a:off x="5133150" y="2301750"/>
              <a:ext cx="1174500" cy="445500"/>
            </a:xfrm>
            <a:prstGeom prst="rect">
              <a:avLst/>
            </a:prstGeom>
            <a:solidFill>
              <a:srgbClr val="7CCA62"/>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Bloque 5</a:t>
              </a:r>
              <a:endParaRPr b="0" i="0" sz="1400" u="none" cap="none" strike="noStrike">
                <a:solidFill>
                  <a:srgbClr val="000000"/>
                </a:solidFill>
                <a:latin typeface="Arial"/>
                <a:ea typeface="Arial"/>
                <a:cs typeface="Arial"/>
                <a:sym typeface="Arial"/>
              </a:endParaRPr>
            </a:p>
          </p:txBody>
        </p:sp>
        <p:cxnSp>
          <p:nvCxnSpPr>
            <p:cNvPr id="357" name="Google Shape;357;p38"/>
            <p:cNvCxnSpPr>
              <a:stCxn id="358" idx="2"/>
            </p:cNvCxnSpPr>
            <p:nvPr/>
          </p:nvCxnSpPr>
          <p:spPr>
            <a:xfrm>
              <a:off x="3459600" y="2747250"/>
              <a:ext cx="3300" cy="891000"/>
            </a:xfrm>
            <a:prstGeom prst="straightConnector1">
              <a:avLst/>
            </a:prstGeom>
            <a:noFill/>
            <a:ln cap="flat" cmpd="sng" w="28575">
              <a:solidFill>
                <a:srgbClr val="17406D"/>
              </a:solidFill>
              <a:prstDash val="solid"/>
              <a:round/>
              <a:headEnd len="sm" w="sm" type="none"/>
              <a:tailEnd len="sm" w="sm" type="none"/>
            </a:ln>
          </p:spPr>
        </p:cxnSp>
        <p:cxnSp>
          <p:nvCxnSpPr>
            <p:cNvPr id="359" name="Google Shape;359;p38"/>
            <p:cNvCxnSpPr/>
            <p:nvPr/>
          </p:nvCxnSpPr>
          <p:spPr>
            <a:xfrm>
              <a:off x="3462750" y="3631500"/>
              <a:ext cx="634500" cy="0"/>
            </a:xfrm>
            <a:prstGeom prst="straightConnector1">
              <a:avLst/>
            </a:prstGeom>
            <a:noFill/>
            <a:ln cap="flat" cmpd="sng" w="28575">
              <a:solidFill>
                <a:srgbClr val="17406D"/>
              </a:solidFill>
              <a:prstDash val="solid"/>
              <a:round/>
              <a:headEnd len="sm" w="sm" type="none"/>
              <a:tailEnd len="med" w="med" type="triangle"/>
            </a:ln>
          </p:spPr>
        </p:cxnSp>
        <p:sp>
          <p:nvSpPr>
            <p:cNvPr id="358" name="Google Shape;358;p38"/>
            <p:cNvSpPr/>
            <p:nvPr/>
          </p:nvSpPr>
          <p:spPr>
            <a:xfrm>
              <a:off x="3247350" y="2301750"/>
              <a:ext cx="424500" cy="445500"/>
            </a:xfrm>
            <a:prstGeom prst="rect">
              <a:avLst/>
            </a:prstGeom>
            <a:solidFill>
              <a:srgbClr val="009DD9"/>
            </a:solidFill>
            <a:ln cap="flat" cmpd="sng" w="9525">
              <a:solidFill>
                <a:srgbClr val="17406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Ejemplo sincrónico</a:t>
            </a:r>
            <a:endParaRPr b="1" sz="3400"/>
          </a:p>
        </p:txBody>
      </p:sp>
      <p:sp>
        <p:nvSpPr>
          <p:cNvPr id="366" name="Google Shape;366;p3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7" name="Google Shape;367;p39"/>
          <p:cNvSpPr txBox="1"/>
          <p:nvPr/>
        </p:nvSpPr>
        <p:spPr>
          <a:xfrm>
            <a:off x="311700" y="1724712"/>
            <a:ext cx="8520600" cy="427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Tengo este código en mi página:</a:t>
            </a:r>
            <a:br>
              <a:rPr b="0" i="0" lang="en-US" sz="2000" u="none" cap="none" strike="noStrike">
                <a:solidFill>
                  <a:srgbClr val="000000"/>
                </a:solidFill>
                <a:latin typeface="Roboto"/>
                <a:ea typeface="Roboto"/>
                <a:cs typeface="Roboto"/>
                <a:sym typeface="Roboto"/>
              </a:rPr>
            </a:br>
            <a:br>
              <a:rPr b="0" i="0" lang="en-US" sz="2000" u="none" cap="none" strike="noStrike">
                <a:solidFill>
                  <a:srgbClr val="000000"/>
                </a:solidFill>
                <a:latin typeface="Roboto"/>
                <a:ea typeface="Roboto"/>
                <a:cs typeface="Roboto"/>
                <a:sym typeface="Roboto"/>
              </a:rPr>
            </a:br>
            <a:r>
              <a:rPr b="0" i="0" lang="en-US" sz="2000" u="none" cap="none" strike="noStrike">
                <a:solidFill>
                  <a:srgbClr val="000000"/>
                </a:solidFill>
                <a:latin typeface="Roboto"/>
                <a:ea typeface="Roboto"/>
                <a:cs typeface="Roboto"/>
                <a:sym typeface="Roboto"/>
              </a:rPr>
              <a:t>foto = bajarFoto(‘</a:t>
            </a:r>
            <a:r>
              <a:rPr b="0" i="0" lang="en-US" sz="2000" u="sng" cap="none" strike="noStrike">
                <a:solidFill>
                  <a:srgbClr val="F49100"/>
                </a:solidFill>
                <a:latin typeface="Roboto"/>
                <a:ea typeface="Roboto"/>
                <a:cs typeface="Roboto"/>
                <a:sym typeface="Roboto"/>
                <a:hlinkClick r:id="rId3">
                  <a:extLst>
                    <a:ext uri="{A12FA001-AC4F-418D-AE19-62706E023703}">
                      <ahyp:hlinkClr val="tx"/>
                    </a:ext>
                  </a:extLst>
                </a:hlinkClick>
              </a:rPr>
              <a:t>http://fotos.com/gato.jpg</a:t>
            </a:r>
            <a:r>
              <a:rPr b="0" i="0" lang="en-US" sz="2000" u="none" cap="none" strike="noStrike">
                <a:solidFill>
                  <a:srgbClr val="000000"/>
                </a:solidFill>
                <a:latin typeface="Roboto"/>
                <a:ea typeface="Roboto"/>
                <a:cs typeface="Roboto"/>
                <a:sym typeface="Roboto"/>
              </a:rPr>
              <a:t>’);</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subirFoto(foto, ‘</a:t>
            </a:r>
            <a:r>
              <a:rPr b="0" i="0" lang="en-US" sz="2000" u="sng" cap="none" strike="noStrike">
                <a:solidFill>
                  <a:srgbClr val="F49100"/>
                </a:solidFill>
                <a:latin typeface="Roboto"/>
                <a:ea typeface="Roboto"/>
                <a:cs typeface="Roboto"/>
                <a:sym typeface="Roboto"/>
                <a:hlinkClick r:id="rId4">
                  <a:extLst>
                    <a:ext uri="{A12FA001-AC4F-418D-AE19-62706E023703}">
                      <ahyp:hlinkClr val="tx"/>
                    </a:ext>
                  </a:extLst>
                </a:hlinkClick>
              </a:rPr>
              <a:t>http://miweb.com/gatos</a:t>
            </a:r>
            <a:r>
              <a:rPr b="0" i="0" lang="en-US" sz="2000" u="none" cap="none" strike="noStrike">
                <a:solidFill>
                  <a:srgbClr val="000000"/>
                </a:solidFill>
                <a:latin typeface="Roboto"/>
                <a:ea typeface="Roboto"/>
                <a:cs typeface="Roboto"/>
                <a:sym typeface="Roboto"/>
              </a:rPr>
              <a:t>’);</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355600" lvl="0" marL="457200" marR="0" rtl="0" algn="l">
              <a:lnSpc>
                <a:spcPct val="115000"/>
              </a:lnSpc>
              <a:spcBef>
                <a:spcPts val="30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Bajar foto es una llamada bloqueante:</a:t>
            </a:r>
            <a:endParaRPr b="0" i="0" sz="2000" u="none" cap="none" strike="noStrike">
              <a:solidFill>
                <a:srgbClr val="000000"/>
              </a:solidFill>
              <a:latin typeface="Roboto"/>
              <a:ea typeface="Roboto"/>
              <a:cs typeface="Roboto"/>
              <a:sym typeface="Roboto"/>
            </a:endParaRPr>
          </a:p>
          <a:p>
            <a:pPr indent="-355600" lvl="1" marL="9144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No puedo hacer nada hasta que la foto se baje.</a:t>
            </a:r>
            <a:endParaRPr b="0" i="0" sz="2000" u="none" cap="none" strike="noStrike">
              <a:solidFill>
                <a:srgbClr val="000000"/>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No podria hacer click en ningún otro </a:t>
            </a:r>
            <a:br>
              <a:rPr b="0" i="0" lang="en-US" sz="2000" u="none" cap="none" strike="noStrike">
                <a:solidFill>
                  <a:srgbClr val="000000"/>
                </a:solidFill>
                <a:latin typeface="Roboto"/>
                <a:ea typeface="Roboto"/>
                <a:cs typeface="Roboto"/>
                <a:sym typeface="Roboto"/>
              </a:rPr>
            </a:br>
            <a:r>
              <a:rPr b="0" i="0" lang="en-US" sz="2000" u="none" cap="none" strike="noStrike">
                <a:solidFill>
                  <a:srgbClr val="000000"/>
                </a:solidFill>
                <a:latin typeface="Roboto"/>
                <a:ea typeface="Roboto"/>
                <a:cs typeface="Roboto"/>
                <a:sym typeface="Roboto"/>
              </a:rPr>
              <a:t>lugar de la web, estaría freezada.</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30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pic>
        <p:nvPicPr>
          <p:cNvPr descr="giphy.gif" id="368" name="Google Shape;368;p39"/>
          <p:cNvPicPr preferRelativeResize="0"/>
          <p:nvPr/>
        </p:nvPicPr>
        <p:blipFill rotWithShape="1">
          <a:blip r:embed="rId5">
            <a:alphaModFix/>
          </a:blip>
          <a:srcRect b="0" l="0" r="0" t="0"/>
          <a:stretch/>
        </p:blipFill>
        <p:spPr>
          <a:xfrm>
            <a:off x="6175225" y="4543175"/>
            <a:ext cx="2412400" cy="203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b="1" lang="en-US" sz="3400"/>
              <a:t>Ejemplo asincrónico</a:t>
            </a:r>
            <a:endParaRPr b="1" sz="3400"/>
          </a:p>
        </p:txBody>
      </p:sp>
      <p:sp>
        <p:nvSpPr>
          <p:cNvPr id="375" name="Google Shape;375;p4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6" name="Google Shape;376;p40"/>
          <p:cNvSpPr txBox="1"/>
          <p:nvPr/>
        </p:nvSpPr>
        <p:spPr>
          <a:xfrm>
            <a:off x="311700" y="1724705"/>
            <a:ext cx="8520600" cy="238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rgbClr val="000000"/>
                </a:solidFill>
                <a:latin typeface="Roboto"/>
                <a:ea typeface="Roboto"/>
                <a:cs typeface="Roboto"/>
                <a:sym typeface="Roboto"/>
              </a:rPr>
              <a:t>Tengo el mismo pseudo-codigo en mi página, pero escrito diferente.</a:t>
            </a:r>
            <a:br>
              <a:rPr b="0" i="0" lang="en-US" sz="2000" u="none" cap="none" strike="noStrike">
                <a:solidFill>
                  <a:srgbClr val="000000"/>
                </a:solidFill>
                <a:latin typeface="Roboto"/>
                <a:ea typeface="Roboto"/>
                <a:cs typeface="Roboto"/>
                <a:sym typeface="Roboto"/>
              </a:rPr>
            </a:br>
            <a:br>
              <a:rPr b="0" i="0" lang="en-US" sz="2000" u="none" cap="none" strike="noStrike">
                <a:solidFill>
                  <a:srgbClr val="000000"/>
                </a:solidFill>
                <a:latin typeface="Roboto"/>
                <a:ea typeface="Roboto"/>
                <a:cs typeface="Roboto"/>
                <a:sym typeface="Roboto"/>
              </a:rPr>
            </a:br>
            <a:r>
              <a:rPr b="0" i="0" lang="en-US" sz="2000" u="none" cap="none" strike="noStrike">
                <a:solidFill>
                  <a:srgbClr val="000000"/>
                </a:solidFill>
                <a:latin typeface="Roboto"/>
                <a:ea typeface="Roboto"/>
                <a:cs typeface="Roboto"/>
                <a:sym typeface="Roboto"/>
              </a:rPr>
              <a:t>bajarFoto(‘</a:t>
            </a:r>
            <a:r>
              <a:rPr b="0" i="0" lang="en-US" sz="2000" u="sng" cap="none" strike="noStrike">
                <a:solidFill>
                  <a:srgbClr val="F49100"/>
                </a:solidFill>
                <a:latin typeface="Roboto"/>
                <a:ea typeface="Roboto"/>
                <a:cs typeface="Roboto"/>
                <a:sym typeface="Roboto"/>
                <a:hlinkClick r:id="rId3">
                  <a:extLst>
                    <a:ext uri="{A12FA001-AC4F-418D-AE19-62706E023703}">
                      <ahyp:hlinkClr val="tx"/>
                    </a:ext>
                  </a:extLst>
                </a:hlinkClick>
              </a:rPr>
              <a:t>http://fotos.com/gato.jpg</a:t>
            </a:r>
            <a:r>
              <a:rPr b="0" i="0" lang="en-US" sz="2000" u="none" cap="none" strike="noStrike">
                <a:solidFill>
                  <a:srgbClr val="000000"/>
                </a:solidFill>
                <a:latin typeface="Roboto"/>
                <a:ea typeface="Roboto"/>
                <a:cs typeface="Roboto"/>
                <a:sym typeface="Roboto"/>
              </a:rPr>
              <a:t>’,subirFoto);</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355600" lvl="0" marL="457200" marR="0" rtl="0" algn="l">
              <a:lnSpc>
                <a:spcPct val="115000"/>
              </a:lnSpc>
              <a:spcBef>
                <a:spcPts val="300"/>
              </a:spcBef>
              <a:spcAft>
                <a:spcPts val="0"/>
              </a:spcAft>
              <a:buClr>
                <a:srgbClr val="000000"/>
              </a:buClr>
              <a:buSzPts val="2000"/>
              <a:buFont typeface="Proxima Nova"/>
              <a:buChar char="●"/>
            </a:pPr>
            <a:r>
              <a:rPr b="0" i="0" lang="en-US" sz="2000" u="none" cap="none" strike="noStrike">
                <a:solidFill>
                  <a:srgbClr val="000000"/>
                </a:solidFill>
                <a:latin typeface="Roboto"/>
                <a:ea typeface="Roboto"/>
                <a:cs typeface="Roboto"/>
                <a:sym typeface="Roboto"/>
              </a:rPr>
              <a:t>Ahora la llamada </a:t>
            </a:r>
            <a:r>
              <a:rPr b="1" i="0" lang="en-US" sz="2000" u="none" cap="none" strike="noStrike">
                <a:solidFill>
                  <a:srgbClr val="000000"/>
                </a:solidFill>
                <a:latin typeface="Roboto"/>
                <a:ea typeface="Roboto"/>
                <a:cs typeface="Roboto"/>
                <a:sym typeface="Roboto"/>
              </a:rPr>
              <a:t>bajarFoto</a:t>
            </a:r>
            <a:r>
              <a:rPr b="0" i="0" lang="en-US" sz="2000" u="none" cap="none" strike="noStrike">
                <a:solidFill>
                  <a:srgbClr val="000000"/>
                </a:solidFill>
                <a:latin typeface="Roboto"/>
                <a:ea typeface="Roboto"/>
                <a:cs typeface="Roboto"/>
                <a:sym typeface="Roboto"/>
              </a:rPr>
              <a:t> se ejecuta y el flujo del programa sigue.</a:t>
            </a:r>
            <a:endParaRPr b="0" i="0" sz="2000" u="none" cap="none" strike="noStrike">
              <a:solidFill>
                <a:srgbClr val="000000"/>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Cuando termine de bajar la foto, se va a llamar el subirFoto.</a:t>
            </a:r>
            <a:endParaRPr b="0" i="0" sz="2000" u="none" cap="none" strike="noStrike">
              <a:solidFill>
                <a:srgbClr val="000000"/>
              </a:solidFill>
              <a:latin typeface="Roboto"/>
              <a:ea typeface="Roboto"/>
              <a:cs typeface="Roboto"/>
              <a:sym typeface="Roboto"/>
            </a:endParaRPr>
          </a:p>
          <a:p>
            <a:pPr indent="0" lvl="0" marL="0" marR="0" rtl="0" algn="l">
              <a:lnSpc>
                <a:spcPct val="115000"/>
              </a:lnSpc>
              <a:spcBef>
                <a:spcPts val="300"/>
              </a:spcBef>
              <a:spcAft>
                <a:spcPts val="300"/>
              </a:spcAft>
              <a:buClr>
                <a:srgbClr val="000000"/>
              </a:buClr>
              <a:buSzPts val="2000"/>
              <a:buFont typeface="Arial"/>
              <a:buNone/>
            </a:pPr>
            <a:r>
              <a:t/>
            </a:r>
            <a:endParaRPr b="0" i="0" sz="2000" u="none" cap="none" strike="noStrike">
              <a:solidFill>
                <a:srgbClr val="000000"/>
              </a:solidFill>
              <a:latin typeface="Proxima Nova"/>
              <a:ea typeface="Proxima Nova"/>
              <a:cs typeface="Proxima Nova"/>
              <a:sym typeface="Proxima Nova"/>
            </a:endParaRPr>
          </a:p>
        </p:txBody>
      </p:sp>
      <p:pic>
        <p:nvPicPr>
          <p:cNvPr descr="giphy.gif" id="377" name="Google Shape;377;p40"/>
          <p:cNvPicPr preferRelativeResize="0"/>
          <p:nvPr/>
        </p:nvPicPr>
        <p:blipFill rotWithShape="1">
          <a:blip r:embed="rId4">
            <a:alphaModFix/>
          </a:blip>
          <a:srcRect b="0" l="0" r="0" t="0"/>
          <a:stretch/>
        </p:blipFill>
        <p:spPr>
          <a:xfrm>
            <a:off x="3108950" y="4919050"/>
            <a:ext cx="3078750" cy="165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4" name="Google Shape;384;p41"/>
          <p:cNvSpPr txBox="1"/>
          <p:nvPr/>
        </p:nvSpPr>
        <p:spPr>
          <a:xfrm>
            <a:off x="311700" y="1531925"/>
            <a:ext cx="8520600" cy="191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7406D"/>
                </a:solidFill>
                <a:latin typeface="Roboto"/>
                <a:ea typeface="Roboto"/>
                <a:cs typeface="Roboto"/>
                <a:sym typeface="Roboto"/>
              </a:rPr>
              <a:t>¿Cómo hacemos para llamar una función cuando otra termina? </a:t>
            </a:r>
            <a:endParaRPr b="1" i="0" sz="3000" u="none" cap="none" strike="noStrike">
              <a:solidFill>
                <a:srgbClr val="17406D"/>
              </a:solidFill>
              <a:latin typeface="Roboto"/>
              <a:ea typeface="Roboto"/>
              <a:cs typeface="Roboto"/>
              <a:sym typeface="Roboto"/>
            </a:endParaRPr>
          </a:p>
        </p:txBody>
      </p:sp>
      <p:pic>
        <p:nvPicPr>
          <p:cNvPr descr="giphy.gif" id="385" name="Google Shape;385;p41"/>
          <p:cNvPicPr preferRelativeResize="0"/>
          <p:nvPr/>
        </p:nvPicPr>
        <p:blipFill rotWithShape="1">
          <a:blip r:embed="rId3">
            <a:alphaModFix/>
          </a:blip>
          <a:srcRect b="0" l="0" r="0" t="0"/>
          <a:stretch/>
        </p:blipFill>
        <p:spPr>
          <a:xfrm>
            <a:off x="2286000" y="3773375"/>
            <a:ext cx="4572000" cy="198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FS">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